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8" r:id="rId4"/>
    <p:sldId id="264" r:id="rId5"/>
    <p:sldId id="265" r:id="rId6"/>
    <p:sldId id="282" r:id="rId7"/>
    <p:sldId id="279" r:id="rId8"/>
    <p:sldId id="280" r:id="rId9"/>
    <p:sldId id="269" r:id="rId10"/>
    <p:sldId id="270" r:id="rId11"/>
    <p:sldId id="27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5F9D3"/>
    <a:srgbClr val="CCECFF"/>
    <a:srgbClr val="F5F5F5"/>
    <a:srgbClr val="FFFF99"/>
    <a:srgbClr val="008000"/>
    <a:srgbClr val="FFFFCC"/>
    <a:srgbClr val="99CCFF"/>
    <a:srgbClr val="CC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2D6D4-803A-41AF-81C7-EB78775C0574}" v="162" dt="2020-04-28T19:16:24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94660" autoAdjust="0"/>
  </p:normalViewPr>
  <p:slideViewPr>
    <p:cSldViewPr snapToGrid="0">
      <p:cViewPr varScale="1">
        <p:scale>
          <a:sx n="97" d="100"/>
          <a:sy n="97" d="100"/>
        </p:scale>
        <p:origin x="147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CBE1DD3-ABC9-4366-81B3-D7C030D0B2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02C6F06-994B-42B4-91C2-EEAC15DCAE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074FFB3-11B8-4C0B-A756-DFBA2ED40D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1DCBDAEA-9C31-4A5B-94B8-DBCBE9DF53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6CD672-A8D2-4233-A8DA-3390E7B95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6D8D8A6-899F-47E1-9022-4759826FF8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0691E18-0920-4D73-8658-26610BF7E0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70925669-3603-4DC9-8DA2-E264E019F1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D25C3FFB-80BA-4D2E-9BB1-C5C0FAC903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D8836F8B-E23A-4956-8768-E4E1DD31B8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D6267926-7281-4451-9CF3-B69E282BC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55BFD74D-3323-4C29-9A7B-428FD79407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4A6CD2E-3BDE-4891-A5C1-87603EB53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AED2D03-BC00-4407-942F-52DA6BFC179A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0AA2129-3185-4C75-A788-9B19AE259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12999ED-3EE2-400B-8508-E22BB992C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8F4E72D-9467-4C66-BA1B-254C75229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8BE3040-205C-45CD-AB7F-8EC9C04DA303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F999C6C-4FFD-4BFC-A538-D48CB3AF4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D34FD7A-951B-467F-91BD-41D72FC22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5FC4C99-3D17-4CF9-8EC4-4139908872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0C19B9C-4455-4932-B518-84BC3047C38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307C0B45-F8CD-46B6-828C-BD4879E94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84C3A2BE-EABD-45E3-9EA6-E9F861FF4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108FBD26-83B8-4FC4-A799-844D4AA2C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FF868115-E55C-4F32-8CAC-613EBF8B8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F8177C95-56DF-4207-A56B-AE4BB7ADC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7189E2E0-4597-4351-ADFE-96A3DF79A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Rectangle 10">
                <a:extLst>
                  <a:ext uri="{FF2B5EF4-FFF2-40B4-BE49-F238E27FC236}">
                    <a16:creationId xmlns:a16="http://schemas.microsoft.com/office/drawing/2014/main" id="{330C85D6-8800-4AF1-8C0A-D754DA7D3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B3A3273A-A5E2-46A2-ACD0-A5274480F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Rectangle 12">
                <a:extLst>
                  <a:ext uri="{FF2B5EF4-FFF2-40B4-BE49-F238E27FC236}">
                    <a16:creationId xmlns:a16="http://schemas.microsoft.com/office/drawing/2014/main" id="{08FF8F9B-B2F1-4FD6-A260-435676F31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Rectangle 13">
                <a:extLst>
                  <a:ext uri="{FF2B5EF4-FFF2-40B4-BE49-F238E27FC236}">
                    <a16:creationId xmlns:a16="http://schemas.microsoft.com/office/drawing/2014/main" id="{7DB9834F-2BA6-44D4-A49F-37EC1CB60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E2A11B27-F95E-4BD5-931B-CBF98A394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Rectangle 15">
                <a:extLst>
                  <a:ext uri="{FF2B5EF4-FFF2-40B4-BE49-F238E27FC236}">
                    <a16:creationId xmlns:a16="http://schemas.microsoft.com/office/drawing/2014/main" id="{E534C95B-1AD9-497E-A51D-88888B695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6E8244DD-CCC8-4282-9039-89C523358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EF02A7ED-E4A6-49DD-9583-400798C5F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58E0383A-2943-4639-B588-95C279446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2C219106-A3C8-4B6E-B9FC-02C53E481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20">
                <a:extLst>
                  <a:ext uri="{FF2B5EF4-FFF2-40B4-BE49-F238E27FC236}">
                    <a16:creationId xmlns:a16="http://schemas.microsoft.com/office/drawing/2014/main" id="{CB1C793C-9C2C-4C3E-80AD-B16355E04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F1875ED1-C2FD-499B-AAA3-8D3D97A45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5DB1CC2E-34A9-43E9-8F79-D0846D771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F895D2E7-F166-498D-88A8-53A1EFCE8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35C94223-D339-44A0-837E-6BEE4852C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Rectangle 25">
                <a:extLst>
                  <a:ext uri="{FF2B5EF4-FFF2-40B4-BE49-F238E27FC236}">
                    <a16:creationId xmlns:a16="http://schemas.microsoft.com/office/drawing/2014/main" id="{8629A466-F053-42C6-AFE7-CE51AF65B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B7D06F09-9E22-4A38-A41C-9B51C04DC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Rectangle 27">
                <a:extLst>
                  <a:ext uri="{FF2B5EF4-FFF2-40B4-BE49-F238E27FC236}">
                    <a16:creationId xmlns:a16="http://schemas.microsoft.com/office/drawing/2014/main" id="{4663EA59-757E-453E-A27C-B92232DE8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Rectangle 28">
                <a:extLst>
                  <a:ext uri="{FF2B5EF4-FFF2-40B4-BE49-F238E27FC236}">
                    <a16:creationId xmlns:a16="http://schemas.microsoft.com/office/drawing/2014/main" id="{AFE9B9CD-D0AF-4AA5-84C2-BA01D4C5B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29">
                <a:extLst>
                  <a:ext uri="{FF2B5EF4-FFF2-40B4-BE49-F238E27FC236}">
                    <a16:creationId xmlns:a16="http://schemas.microsoft.com/office/drawing/2014/main" id="{8E0E60F9-95C1-4761-AF97-CBAAAF963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C22010F5-AB24-481F-A098-82F3718D1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Rectangle 31">
                <a:extLst>
                  <a:ext uri="{FF2B5EF4-FFF2-40B4-BE49-F238E27FC236}">
                    <a16:creationId xmlns:a16="http://schemas.microsoft.com/office/drawing/2014/main" id="{DA19F9EC-0A14-4CEF-B895-07CFF5625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BF6B43FB-96B1-44C9-8F71-CA1AA7F35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" name="Rectangle 33">
                <a:extLst>
                  <a:ext uri="{FF2B5EF4-FFF2-40B4-BE49-F238E27FC236}">
                    <a16:creationId xmlns:a16="http://schemas.microsoft.com/office/drawing/2014/main" id="{51667AFF-E975-4FFF-B865-8F9CE3478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" name="Rectangle 34">
                <a:extLst>
                  <a:ext uri="{FF2B5EF4-FFF2-40B4-BE49-F238E27FC236}">
                    <a16:creationId xmlns:a16="http://schemas.microsoft.com/office/drawing/2014/main" id="{2C28544D-57FA-4B0F-AE3B-FAC15504D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351F7536-F047-4EEF-9915-54932330D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" name="Rectangle 36">
                <a:extLst>
                  <a:ext uri="{FF2B5EF4-FFF2-40B4-BE49-F238E27FC236}">
                    <a16:creationId xmlns:a16="http://schemas.microsoft.com/office/drawing/2014/main" id="{72032002-E6B2-49D0-BE92-D17E64812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33C793E9-4C55-4818-A7BF-70C462FA9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Rectangle 38">
                <a:extLst>
                  <a:ext uri="{FF2B5EF4-FFF2-40B4-BE49-F238E27FC236}">
                    <a16:creationId xmlns:a16="http://schemas.microsoft.com/office/drawing/2014/main" id="{A0A14A89-9CFD-4007-B3CC-19A9A348B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" name="Rectangle 39">
                <a:extLst>
                  <a:ext uri="{FF2B5EF4-FFF2-40B4-BE49-F238E27FC236}">
                    <a16:creationId xmlns:a16="http://schemas.microsoft.com/office/drawing/2014/main" id="{6424260A-2923-408C-A14E-351EF93FF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" name="Rectangle 40">
                <a:extLst>
                  <a:ext uri="{FF2B5EF4-FFF2-40B4-BE49-F238E27FC236}">
                    <a16:creationId xmlns:a16="http://schemas.microsoft.com/office/drawing/2014/main" id="{9D8E06D6-DF82-4C97-B31D-21C6EC0AC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Rectangle 41">
                <a:extLst>
                  <a:ext uri="{FF2B5EF4-FFF2-40B4-BE49-F238E27FC236}">
                    <a16:creationId xmlns:a16="http://schemas.microsoft.com/office/drawing/2014/main" id="{FE5A214D-254C-4517-B685-FA49E66B3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" name="Rectangle 42">
                <a:extLst>
                  <a:ext uri="{FF2B5EF4-FFF2-40B4-BE49-F238E27FC236}">
                    <a16:creationId xmlns:a16="http://schemas.microsoft.com/office/drawing/2014/main" id="{6BCBD1E6-9282-4764-A747-2132A980B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Rectangle 43">
                <a:extLst>
                  <a:ext uri="{FF2B5EF4-FFF2-40B4-BE49-F238E27FC236}">
                    <a16:creationId xmlns:a16="http://schemas.microsoft.com/office/drawing/2014/main" id="{2253A85C-B3A8-4486-84C5-A561A1C0C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Rectangle 44">
                <a:extLst>
                  <a:ext uri="{FF2B5EF4-FFF2-40B4-BE49-F238E27FC236}">
                    <a16:creationId xmlns:a16="http://schemas.microsoft.com/office/drawing/2014/main" id="{7ED75D4F-C63C-466A-A3AA-54D3F0B32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" name="Rectangle 45">
                <a:extLst>
                  <a:ext uri="{FF2B5EF4-FFF2-40B4-BE49-F238E27FC236}">
                    <a16:creationId xmlns:a16="http://schemas.microsoft.com/office/drawing/2014/main" id="{965F5B3B-19A4-4048-93F4-7D28E2C56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" name="Rectangle 46">
                <a:extLst>
                  <a:ext uri="{FF2B5EF4-FFF2-40B4-BE49-F238E27FC236}">
                    <a16:creationId xmlns:a16="http://schemas.microsoft.com/office/drawing/2014/main" id="{1FCD3A3F-6039-4706-9F2C-A6D104F02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Rectangle 47">
                <a:extLst>
                  <a:ext uri="{FF2B5EF4-FFF2-40B4-BE49-F238E27FC236}">
                    <a16:creationId xmlns:a16="http://schemas.microsoft.com/office/drawing/2014/main" id="{AA88552E-1761-43AC-A02D-EE20D5149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" name="Rectangle 48">
                <a:extLst>
                  <a:ext uri="{FF2B5EF4-FFF2-40B4-BE49-F238E27FC236}">
                    <a16:creationId xmlns:a16="http://schemas.microsoft.com/office/drawing/2014/main" id="{7215835D-9812-4E25-AC50-D1ED8579C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" name="Rectangle 49">
                <a:extLst>
                  <a:ext uri="{FF2B5EF4-FFF2-40B4-BE49-F238E27FC236}">
                    <a16:creationId xmlns:a16="http://schemas.microsoft.com/office/drawing/2014/main" id="{F1E1D82B-1705-4561-A2AA-CFC7E8850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4" name="Rectangle 50">
                <a:extLst>
                  <a:ext uri="{FF2B5EF4-FFF2-40B4-BE49-F238E27FC236}">
                    <a16:creationId xmlns:a16="http://schemas.microsoft.com/office/drawing/2014/main" id="{EBBA0370-DE08-490D-B7BA-64EEEBEF7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5" name="Rectangle 51">
                <a:extLst>
                  <a:ext uri="{FF2B5EF4-FFF2-40B4-BE49-F238E27FC236}">
                    <a16:creationId xmlns:a16="http://schemas.microsoft.com/office/drawing/2014/main" id="{669F1964-0CA0-4BA4-846E-C5E792F44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" name="Rectangle 52">
                <a:extLst>
                  <a:ext uri="{FF2B5EF4-FFF2-40B4-BE49-F238E27FC236}">
                    <a16:creationId xmlns:a16="http://schemas.microsoft.com/office/drawing/2014/main" id="{FCD6F8A0-D881-4227-AFA5-9D94F9E08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Rectangle 53">
                <a:extLst>
                  <a:ext uri="{FF2B5EF4-FFF2-40B4-BE49-F238E27FC236}">
                    <a16:creationId xmlns:a16="http://schemas.microsoft.com/office/drawing/2014/main" id="{4DA470CB-994F-47F9-82C8-F9F42B2E1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" name="Rectangle 54">
                <a:extLst>
                  <a:ext uri="{FF2B5EF4-FFF2-40B4-BE49-F238E27FC236}">
                    <a16:creationId xmlns:a16="http://schemas.microsoft.com/office/drawing/2014/main" id="{483CB578-111B-4EAB-BDB5-F20693F1A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" name="Rectangle 55">
                <a:extLst>
                  <a:ext uri="{FF2B5EF4-FFF2-40B4-BE49-F238E27FC236}">
                    <a16:creationId xmlns:a16="http://schemas.microsoft.com/office/drawing/2014/main" id="{981F35D8-AE15-41ED-9EAC-0B4552657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Rectangle 56">
                <a:extLst>
                  <a:ext uri="{FF2B5EF4-FFF2-40B4-BE49-F238E27FC236}">
                    <a16:creationId xmlns:a16="http://schemas.microsoft.com/office/drawing/2014/main" id="{27A48AC6-024E-4192-A06A-3CDA7639E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" name="Rectangle 57">
                <a:extLst>
                  <a:ext uri="{FF2B5EF4-FFF2-40B4-BE49-F238E27FC236}">
                    <a16:creationId xmlns:a16="http://schemas.microsoft.com/office/drawing/2014/main" id="{14DC62AE-93D2-4390-9594-ADF3474CB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" name="Rectangle 58">
                <a:extLst>
                  <a:ext uri="{FF2B5EF4-FFF2-40B4-BE49-F238E27FC236}">
                    <a16:creationId xmlns:a16="http://schemas.microsoft.com/office/drawing/2014/main" id="{B9C6E665-D9F4-41F2-9151-8865B040D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Rectangle 59">
                <a:extLst>
                  <a:ext uri="{FF2B5EF4-FFF2-40B4-BE49-F238E27FC236}">
                    <a16:creationId xmlns:a16="http://schemas.microsoft.com/office/drawing/2014/main" id="{FF54D985-0A69-40B8-B9B4-9245780E2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" name="Rectangle 60">
                <a:extLst>
                  <a:ext uri="{FF2B5EF4-FFF2-40B4-BE49-F238E27FC236}">
                    <a16:creationId xmlns:a16="http://schemas.microsoft.com/office/drawing/2014/main" id="{E824C6F2-F9D4-47A6-94FE-3C8852C2C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" name="Rectangle 61">
                <a:extLst>
                  <a:ext uri="{FF2B5EF4-FFF2-40B4-BE49-F238E27FC236}">
                    <a16:creationId xmlns:a16="http://schemas.microsoft.com/office/drawing/2014/main" id="{E5D42F8A-1961-4109-BB08-3DFAC79CA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" name="Rectangle 62">
                <a:extLst>
                  <a:ext uri="{FF2B5EF4-FFF2-40B4-BE49-F238E27FC236}">
                    <a16:creationId xmlns:a16="http://schemas.microsoft.com/office/drawing/2014/main" id="{DBB7EDB5-E28E-4B27-82F2-F31B272D5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04870AB9-4B1C-4F25-8EE7-6DB8E3596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" name="Rectangle 64">
              <a:extLst>
                <a:ext uri="{FF2B5EF4-FFF2-40B4-BE49-F238E27FC236}">
                  <a16:creationId xmlns:a16="http://schemas.microsoft.com/office/drawing/2014/main" id="{CDE6A595-DBF9-4B0E-9FC2-9EBADFC46E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Rectangle 65">
              <a:extLst>
                <a:ext uri="{FF2B5EF4-FFF2-40B4-BE49-F238E27FC236}">
                  <a16:creationId xmlns:a16="http://schemas.microsoft.com/office/drawing/2014/main" id="{26941DE6-DD74-4DA4-BE8F-16E1AD477A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8" name="Rectangle 66">
            <a:extLst>
              <a:ext uri="{FF2B5EF4-FFF2-40B4-BE49-F238E27FC236}">
                <a16:creationId xmlns:a16="http://schemas.microsoft.com/office/drawing/2014/main" id="{71D90785-6FB2-4EDF-9FAB-AA2D4317A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F753098C-1EB3-4DB5-B0D1-9AEC0F059AA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7857BFF1-436B-41FF-90A2-C7852EDB4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D349AF73-D0B6-4421-A6F2-46830D984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352693-BDCF-4496-A758-D301C1A06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DE6BB491-B10B-4810-B914-9913C11C5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A33E5A97-0D23-4E3B-8DBA-D6ED250DF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DEA05674-03A0-4152-8871-BBA7DB2F2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63E88-E4DD-456E-94B9-586F0862D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85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30C56104-15F0-4F29-9ABB-EA1E05FFE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CF6FA3BF-F5BD-4A60-B0FA-BA0CC67C9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DEC9931-FA1B-45E1-96F2-88E3BE622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B9854-034A-41D5-831D-B47BCD75C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89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D7073A8B-7E1A-4138-AA61-5A7309DA7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F0DB42A6-951A-4EFC-999C-2013348ED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DBBD982C-9A2B-4AE8-BD6B-913039F81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A8BE8-8AD0-4663-8984-B06939156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14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2C82346B-F18B-4EC2-9F23-6244087D2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A3719AC7-2D52-4BA7-9E1E-EEBF82703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B26AB58-8CB5-468B-A6DA-D380E45ED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466CB-FD26-4C7E-BC05-90965A11CF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1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6F88DA1F-A7A5-4E14-8492-6FB414D11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366D6089-08A4-4231-8948-F6B31ADEA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2BB77C70-D458-41B6-AB22-F83E7F9F3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73D0-433F-406F-90DD-5060FE471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249539B0-12A4-489C-8436-33D55A974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8">
            <a:extLst>
              <a:ext uri="{FF2B5EF4-FFF2-40B4-BE49-F238E27FC236}">
                <a16:creationId xmlns:a16="http://schemas.microsoft.com/office/drawing/2014/main" id="{39BD17C5-282C-4D16-A906-FDB20A144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id="{7E086340-5330-482D-A1BB-02302C97C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BBCDE-0B49-4AF2-B5A3-CDA984FD3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88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7">
            <a:extLst>
              <a:ext uri="{FF2B5EF4-FFF2-40B4-BE49-F238E27FC236}">
                <a16:creationId xmlns:a16="http://schemas.microsoft.com/office/drawing/2014/main" id="{842012AA-EAA6-497D-BB8B-63B6AEE16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DBE24E0A-33CD-4CF1-8024-67F462EF4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470293B-8987-476F-BB3F-1CB83E75C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91BE-EE25-486B-A71C-4C134B173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65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>
            <a:extLst>
              <a:ext uri="{FF2B5EF4-FFF2-40B4-BE49-F238E27FC236}">
                <a16:creationId xmlns:a16="http://schemas.microsoft.com/office/drawing/2014/main" id="{74309D31-6441-4D91-AECA-CE72FACCC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620E8AFF-6650-4C33-BFFD-2F40958B8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9A23C5AE-CF2B-44BE-9219-C1D241AA5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EA3FA-1FD2-4823-A758-4505CE861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52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31BE8698-F2C5-43E8-845C-B40B74829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F7B9CFE0-A279-49B9-B089-8408E7B3A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EF733E58-90E4-428E-A4AD-981FBDFB2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357D9-FAC4-4695-ABDE-064928ED5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52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E6E3E6FE-2821-4E66-AB08-9182B7304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B0ADA09A-718D-4862-8954-81616CB23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E74DE30D-B9F4-44AB-9517-E0ACF18B2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C130E-C46F-4EB5-B430-162249FB6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0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8F92275-222F-4E5A-BC9C-24373E573DC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3AA69465-3590-4998-8680-4E226287ECB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402DDA0C-48AB-4A3C-B515-C145994E3E1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886E35B8-09D6-4E29-9910-D19E437FAE8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Rectangle 6">
              <a:extLst>
                <a:ext uri="{FF2B5EF4-FFF2-40B4-BE49-F238E27FC236}">
                  <a16:creationId xmlns:a16="http://schemas.microsoft.com/office/drawing/2014/main" id="{AFD89280-1B46-4648-933D-12BE320AE0F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Rectangle 7">
              <a:extLst>
                <a:ext uri="{FF2B5EF4-FFF2-40B4-BE49-F238E27FC236}">
                  <a16:creationId xmlns:a16="http://schemas.microsoft.com/office/drawing/2014/main" id="{FA40B272-1695-4FC6-BB8F-D0398EBC2E4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32BFCE38-4BE6-4BC2-8ED3-BEDDD8FDB30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" name="Rectangle 9">
              <a:extLst>
                <a:ext uri="{FF2B5EF4-FFF2-40B4-BE49-F238E27FC236}">
                  <a16:creationId xmlns:a16="http://schemas.microsoft.com/office/drawing/2014/main" id="{BA21BF53-5A68-4A7E-BBAC-BEEC06F2DD7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Rectangle 10">
              <a:extLst>
                <a:ext uri="{FF2B5EF4-FFF2-40B4-BE49-F238E27FC236}">
                  <a16:creationId xmlns:a16="http://schemas.microsoft.com/office/drawing/2014/main" id="{437B7C51-8C24-47C9-A385-4C3A0C11614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Rectangle 11">
              <a:extLst>
                <a:ext uri="{FF2B5EF4-FFF2-40B4-BE49-F238E27FC236}">
                  <a16:creationId xmlns:a16="http://schemas.microsoft.com/office/drawing/2014/main" id="{BFEE74F8-601A-44D6-96CB-EE238BAC52C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32070CA6-8932-4000-A182-B6576F31BB4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39408F90-3959-42B1-B829-9270CEA6C22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2799A759-BA60-4C3E-BB76-797C3D75A2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" name="Rectangle 15">
              <a:extLst>
                <a:ext uri="{FF2B5EF4-FFF2-40B4-BE49-F238E27FC236}">
                  <a16:creationId xmlns:a16="http://schemas.microsoft.com/office/drawing/2014/main" id="{14710263-9E26-40FD-A6F6-EC8B1D4B575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758DC4EC-614C-46A1-B2C5-AC66A67E1A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Rectangle 17">
              <a:extLst>
                <a:ext uri="{FF2B5EF4-FFF2-40B4-BE49-F238E27FC236}">
                  <a16:creationId xmlns:a16="http://schemas.microsoft.com/office/drawing/2014/main" id="{C834F471-5FAC-4879-9E71-4D3EDD32AF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Rectangle 18">
              <a:extLst>
                <a:ext uri="{FF2B5EF4-FFF2-40B4-BE49-F238E27FC236}">
                  <a16:creationId xmlns:a16="http://schemas.microsoft.com/office/drawing/2014/main" id="{417D217A-560E-4273-B7CF-8C2DC4E3395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Rectangle 19">
              <a:extLst>
                <a:ext uri="{FF2B5EF4-FFF2-40B4-BE49-F238E27FC236}">
                  <a16:creationId xmlns:a16="http://schemas.microsoft.com/office/drawing/2014/main" id="{7940955C-677E-4164-A4FD-E7C15573CA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Rectangle 20">
              <a:extLst>
                <a:ext uri="{FF2B5EF4-FFF2-40B4-BE49-F238E27FC236}">
                  <a16:creationId xmlns:a16="http://schemas.microsoft.com/office/drawing/2014/main" id="{DBB70674-A492-4647-ACE9-C8D2BFB4DAF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Rectangle 21">
              <a:extLst>
                <a:ext uri="{FF2B5EF4-FFF2-40B4-BE49-F238E27FC236}">
                  <a16:creationId xmlns:a16="http://schemas.microsoft.com/office/drawing/2014/main" id="{D81336C6-FFBE-4C23-AFCD-660FEB5E170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1" name="Rectangle 22">
              <a:extLst>
                <a:ext uri="{FF2B5EF4-FFF2-40B4-BE49-F238E27FC236}">
                  <a16:creationId xmlns:a16="http://schemas.microsoft.com/office/drawing/2014/main" id="{2FCD4BBC-D2C2-4D27-A176-5DD85E3A78C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Rectangle 23">
              <a:extLst>
                <a:ext uri="{FF2B5EF4-FFF2-40B4-BE49-F238E27FC236}">
                  <a16:creationId xmlns:a16="http://schemas.microsoft.com/office/drawing/2014/main" id="{2A17D39C-F465-4879-B2EA-306013A112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3" name="Rectangle 24">
              <a:extLst>
                <a:ext uri="{FF2B5EF4-FFF2-40B4-BE49-F238E27FC236}">
                  <a16:creationId xmlns:a16="http://schemas.microsoft.com/office/drawing/2014/main" id="{396B6564-B40E-455C-9469-B8958A0F92A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" name="Rectangle 25">
              <a:extLst>
                <a:ext uri="{FF2B5EF4-FFF2-40B4-BE49-F238E27FC236}">
                  <a16:creationId xmlns:a16="http://schemas.microsoft.com/office/drawing/2014/main" id="{5CA82145-7598-43C1-A67B-34F695A01B4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" name="Rectangle 26">
              <a:extLst>
                <a:ext uri="{FF2B5EF4-FFF2-40B4-BE49-F238E27FC236}">
                  <a16:creationId xmlns:a16="http://schemas.microsoft.com/office/drawing/2014/main" id="{A24E9262-1788-422F-B018-00B1C700298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6" name="Rectangle 27">
              <a:extLst>
                <a:ext uri="{FF2B5EF4-FFF2-40B4-BE49-F238E27FC236}">
                  <a16:creationId xmlns:a16="http://schemas.microsoft.com/office/drawing/2014/main" id="{F707A693-C75A-4183-A3ED-CEBBD6D63E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Rectangle 28">
              <a:extLst>
                <a:ext uri="{FF2B5EF4-FFF2-40B4-BE49-F238E27FC236}">
                  <a16:creationId xmlns:a16="http://schemas.microsoft.com/office/drawing/2014/main" id="{F24C8768-88C7-4A40-95CF-B67262FAA98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8" name="Rectangle 29">
              <a:extLst>
                <a:ext uri="{FF2B5EF4-FFF2-40B4-BE49-F238E27FC236}">
                  <a16:creationId xmlns:a16="http://schemas.microsoft.com/office/drawing/2014/main" id="{828B0E24-B0C4-4791-9966-7CC197E4269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9" name="Rectangle 30">
              <a:extLst>
                <a:ext uri="{FF2B5EF4-FFF2-40B4-BE49-F238E27FC236}">
                  <a16:creationId xmlns:a16="http://schemas.microsoft.com/office/drawing/2014/main" id="{61195AA3-028F-4384-AD9D-5582B45BA8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0" name="Rectangle 31">
              <a:extLst>
                <a:ext uri="{FF2B5EF4-FFF2-40B4-BE49-F238E27FC236}">
                  <a16:creationId xmlns:a16="http://schemas.microsoft.com/office/drawing/2014/main" id="{15915E19-9EF2-416E-86B5-62B95E41FB2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1" name="Rectangle 32">
              <a:extLst>
                <a:ext uri="{FF2B5EF4-FFF2-40B4-BE49-F238E27FC236}">
                  <a16:creationId xmlns:a16="http://schemas.microsoft.com/office/drawing/2014/main" id="{7DF3EF42-3224-4EB6-A223-999BE475C78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2" name="Rectangle 33">
              <a:extLst>
                <a:ext uri="{FF2B5EF4-FFF2-40B4-BE49-F238E27FC236}">
                  <a16:creationId xmlns:a16="http://schemas.microsoft.com/office/drawing/2014/main" id="{AC39236E-B1E5-4A52-AC2A-FC89B782534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3" name="Rectangle 34">
              <a:extLst>
                <a:ext uri="{FF2B5EF4-FFF2-40B4-BE49-F238E27FC236}">
                  <a16:creationId xmlns:a16="http://schemas.microsoft.com/office/drawing/2014/main" id="{E2F2B25B-CE05-43CB-8BFD-BCF1C699025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4" name="Rectangle 35">
              <a:extLst>
                <a:ext uri="{FF2B5EF4-FFF2-40B4-BE49-F238E27FC236}">
                  <a16:creationId xmlns:a16="http://schemas.microsoft.com/office/drawing/2014/main" id="{AD8214E6-669B-40A4-B8D2-A990B4AC8F2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5" name="Rectangle 36">
              <a:extLst>
                <a:ext uri="{FF2B5EF4-FFF2-40B4-BE49-F238E27FC236}">
                  <a16:creationId xmlns:a16="http://schemas.microsoft.com/office/drawing/2014/main" id="{72123763-9743-46AB-A985-2FC5DB871C1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6" name="Rectangle 37">
              <a:extLst>
                <a:ext uri="{FF2B5EF4-FFF2-40B4-BE49-F238E27FC236}">
                  <a16:creationId xmlns:a16="http://schemas.microsoft.com/office/drawing/2014/main" id="{70FB2E65-AFC0-487A-BCA0-D4308060FB3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7" name="Rectangle 38">
              <a:extLst>
                <a:ext uri="{FF2B5EF4-FFF2-40B4-BE49-F238E27FC236}">
                  <a16:creationId xmlns:a16="http://schemas.microsoft.com/office/drawing/2014/main" id="{96DCA290-EC49-49E3-BAF7-DF7D5510D1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8" name="Rectangle 39">
              <a:extLst>
                <a:ext uri="{FF2B5EF4-FFF2-40B4-BE49-F238E27FC236}">
                  <a16:creationId xmlns:a16="http://schemas.microsoft.com/office/drawing/2014/main" id="{B201050F-24CC-4924-AB87-D3C9A662925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9" name="Rectangle 40">
              <a:extLst>
                <a:ext uri="{FF2B5EF4-FFF2-40B4-BE49-F238E27FC236}">
                  <a16:creationId xmlns:a16="http://schemas.microsoft.com/office/drawing/2014/main" id="{5B060A8F-E8BF-470F-9DAD-5ADA9BFD3F0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0" name="Rectangle 41">
              <a:extLst>
                <a:ext uri="{FF2B5EF4-FFF2-40B4-BE49-F238E27FC236}">
                  <a16:creationId xmlns:a16="http://schemas.microsoft.com/office/drawing/2014/main" id="{733E776B-CC5C-46EC-B408-EC5FAC6DBD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1" name="Rectangle 42">
              <a:extLst>
                <a:ext uri="{FF2B5EF4-FFF2-40B4-BE49-F238E27FC236}">
                  <a16:creationId xmlns:a16="http://schemas.microsoft.com/office/drawing/2014/main" id="{3241E1A6-1DC6-4EBE-A847-846BB47C198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2" name="Rectangle 43">
              <a:extLst>
                <a:ext uri="{FF2B5EF4-FFF2-40B4-BE49-F238E27FC236}">
                  <a16:creationId xmlns:a16="http://schemas.microsoft.com/office/drawing/2014/main" id="{245FE9EA-3F9A-47DF-AB3B-5A37F40277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3" name="Rectangle 44">
              <a:extLst>
                <a:ext uri="{FF2B5EF4-FFF2-40B4-BE49-F238E27FC236}">
                  <a16:creationId xmlns:a16="http://schemas.microsoft.com/office/drawing/2014/main" id="{5E252D5E-CD0E-4231-BEC5-7C5274FB7BA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4" name="Rectangle 45">
              <a:extLst>
                <a:ext uri="{FF2B5EF4-FFF2-40B4-BE49-F238E27FC236}">
                  <a16:creationId xmlns:a16="http://schemas.microsoft.com/office/drawing/2014/main" id="{245A87B6-B781-4FF0-92AB-AE50DF642AA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5" name="Rectangle 46">
              <a:extLst>
                <a:ext uri="{FF2B5EF4-FFF2-40B4-BE49-F238E27FC236}">
                  <a16:creationId xmlns:a16="http://schemas.microsoft.com/office/drawing/2014/main" id="{5A58422F-B03B-4892-9968-A3FA05AE05B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6" name="Rectangle 47">
              <a:extLst>
                <a:ext uri="{FF2B5EF4-FFF2-40B4-BE49-F238E27FC236}">
                  <a16:creationId xmlns:a16="http://schemas.microsoft.com/office/drawing/2014/main" id="{44119502-3D38-4A19-B849-8646BDA8DBE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7" name="Rectangle 48">
              <a:extLst>
                <a:ext uri="{FF2B5EF4-FFF2-40B4-BE49-F238E27FC236}">
                  <a16:creationId xmlns:a16="http://schemas.microsoft.com/office/drawing/2014/main" id="{EF6EC5A5-3957-4ADF-A762-C9F61C01BD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8" name="Rectangle 49">
              <a:extLst>
                <a:ext uri="{FF2B5EF4-FFF2-40B4-BE49-F238E27FC236}">
                  <a16:creationId xmlns:a16="http://schemas.microsoft.com/office/drawing/2014/main" id="{F77127A7-9C7B-4A7C-A8AE-330E9A2E441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9" name="Rectangle 50">
              <a:extLst>
                <a:ext uri="{FF2B5EF4-FFF2-40B4-BE49-F238E27FC236}">
                  <a16:creationId xmlns:a16="http://schemas.microsoft.com/office/drawing/2014/main" id="{26861F5F-2552-4790-9313-427A280A615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0" name="Rectangle 51">
              <a:extLst>
                <a:ext uri="{FF2B5EF4-FFF2-40B4-BE49-F238E27FC236}">
                  <a16:creationId xmlns:a16="http://schemas.microsoft.com/office/drawing/2014/main" id="{CBD0208A-7854-4204-BFCE-2CEB513CDE9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1" name="Rectangle 52">
              <a:extLst>
                <a:ext uri="{FF2B5EF4-FFF2-40B4-BE49-F238E27FC236}">
                  <a16:creationId xmlns:a16="http://schemas.microsoft.com/office/drawing/2014/main" id="{3B788DEF-5524-4CF0-B6A8-1499ADFF14B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2" name="Rectangle 53">
              <a:extLst>
                <a:ext uri="{FF2B5EF4-FFF2-40B4-BE49-F238E27FC236}">
                  <a16:creationId xmlns:a16="http://schemas.microsoft.com/office/drawing/2014/main" id="{DD6C7ECE-368D-4B71-BED2-2B786B02A3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3" name="Rectangle 54">
              <a:extLst>
                <a:ext uri="{FF2B5EF4-FFF2-40B4-BE49-F238E27FC236}">
                  <a16:creationId xmlns:a16="http://schemas.microsoft.com/office/drawing/2014/main" id="{BD594EBB-C5C5-49BD-8B57-B2608C43CB3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4" name="Rectangle 55">
              <a:extLst>
                <a:ext uri="{FF2B5EF4-FFF2-40B4-BE49-F238E27FC236}">
                  <a16:creationId xmlns:a16="http://schemas.microsoft.com/office/drawing/2014/main" id="{18222E09-6405-4946-A9B9-EA60A8C204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5" name="Rectangle 56">
              <a:extLst>
                <a:ext uri="{FF2B5EF4-FFF2-40B4-BE49-F238E27FC236}">
                  <a16:creationId xmlns:a16="http://schemas.microsoft.com/office/drawing/2014/main" id="{4176D235-400D-4495-ADFF-D7D78363196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6" name="Rectangle 57">
              <a:extLst>
                <a:ext uri="{FF2B5EF4-FFF2-40B4-BE49-F238E27FC236}">
                  <a16:creationId xmlns:a16="http://schemas.microsoft.com/office/drawing/2014/main" id="{4E56FB35-1834-4326-9DC9-9F0D7C44C4F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7" name="Rectangle 58">
              <a:extLst>
                <a:ext uri="{FF2B5EF4-FFF2-40B4-BE49-F238E27FC236}">
                  <a16:creationId xmlns:a16="http://schemas.microsoft.com/office/drawing/2014/main" id="{9CB1FE31-18A0-4B0B-930F-909780BAF4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8" name="Rectangle 59">
              <a:extLst>
                <a:ext uri="{FF2B5EF4-FFF2-40B4-BE49-F238E27FC236}">
                  <a16:creationId xmlns:a16="http://schemas.microsoft.com/office/drawing/2014/main" id="{EA88A745-E0AD-4D2E-9E2A-E68FD56AFE2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9" name="Rectangle 60">
              <a:extLst>
                <a:ext uri="{FF2B5EF4-FFF2-40B4-BE49-F238E27FC236}">
                  <a16:creationId xmlns:a16="http://schemas.microsoft.com/office/drawing/2014/main" id="{85FFB048-B263-4F71-829E-5F2FD3B9F44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0" name="Rectangle 61">
              <a:extLst>
                <a:ext uri="{FF2B5EF4-FFF2-40B4-BE49-F238E27FC236}">
                  <a16:creationId xmlns:a16="http://schemas.microsoft.com/office/drawing/2014/main" id="{9649B5F3-6EEB-4620-8482-AB0BB24E671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1" name="Rectangle 62">
              <a:extLst>
                <a:ext uri="{FF2B5EF4-FFF2-40B4-BE49-F238E27FC236}">
                  <a16:creationId xmlns:a16="http://schemas.microsoft.com/office/drawing/2014/main" id="{0CF839BF-DA3D-4E40-A084-0F3E5869FFA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2" name="Rectangle 63">
              <a:extLst>
                <a:ext uri="{FF2B5EF4-FFF2-40B4-BE49-F238E27FC236}">
                  <a16:creationId xmlns:a16="http://schemas.microsoft.com/office/drawing/2014/main" id="{15F87136-E6C2-4C66-929B-0D1257F7E94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3" name="Rectangle 64">
              <a:extLst>
                <a:ext uri="{FF2B5EF4-FFF2-40B4-BE49-F238E27FC236}">
                  <a16:creationId xmlns:a16="http://schemas.microsoft.com/office/drawing/2014/main" id="{88F3582A-028B-4A09-A2CC-E44F30B3CFC5}"/>
                </a:ext>
              </a:extLst>
            </p:cNvPr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7" name="Rectangle 65">
            <a:extLst>
              <a:ext uri="{FF2B5EF4-FFF2-40B4-BE49-F238E27FC236}">
                <a16:creationId xmlns:a16="http://schemas.microsoft.com/office/drawing/2014/main" id="{F3EFDC1E-91F4-4092-9EF9-9D64497F7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6">
            <a:extLst>
              <a:ext uri="{FF2B5EF4-FFF2-40B4-BE49-F238E27FC236}">
                <a16:creationId xmlns:a16="http://schemas.microsoft.com/office/drawing/2014/main" id="{4487BA45-992B-4795-ABAB-144730113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63" name="Rectangle 67">
            <a:extLst>
              <a:ext uri="{FF2B5EF4-FFF2-40B4-BE49-F238E27FC236}">
                <a16:creationId xmlns:a16="http://schemas.microsoft.com/office/drawing/2014/main" id="{32FF4411-F97D-4CF2-B58B-E6CE13DF43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64" name="Rectangle 68">
            <a:extLst>
              <a:ext uri="{FF2B5EF4-FFF2-40B4-BE49-F238E27FC236}">
                <a16:creationId xmlns:a16="http://schemas.microsoft.com/office/drawing/2014/main" id="{8DADD4CA-2474-4F96-8D15-BCAF15A09E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65" name="Rectangle 69">
            <a:extLst>
              <a:ext uri="{FF2B5EF4-FFF2-40B4-BE49-F238E27FC236}">
                <a16:creationId xmlns:a16="http://schemas.microsoft.com/office/drawing/2014/main" id="{F6FD957B-8980-4F37-8155-5C00CD9BB4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A11621-8422-43FE-8E22-B0C4ED5B9D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jc.moe.edu.sg/fasttrack/physics/VelocitySelector.dc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eg"/><Relationship Id="rId5" Type="http://schemas.openxmlformats.org/officeDocument/2006/relationships/hyperlink" Target="CauseofAuroraBorealis.html" TargetMode="External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6FF6F6-8D64-417E-9CDA-B983728D35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882557"/>
            <a:ext cx="7678737" cy="646331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 Path of Moving Charges</a:t>
            </a:r>
          </a:p>
        </p:txBody>
      </p:sp>
      <p:pic>
        <p:nvPicPr>
          <p:cNvPr id="3075" name="Picture 38" descr="j0395750">
            <a:extLst>
              <a:ext uri="{FF2B5EF4-FFF2-40B4-BE49-F238E27FC236}">
                <a16:creationId xmlns:a16="http://schemas.microsoft.com/office/drawing/2014/main" id="{6C0D4DBC-E71F-4ED0-BA54-A816EFF950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3351213"/>
            <a:ext cx="3595687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AE94CA68-9629-4C3C-AF7A-D5856A4FE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265113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Crossed Fields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A91A19AC-14CA-464F-B0EB-C9503294F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4265613"/>
            <a:ext cx="6421437" cy="2406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E and B fields are balanced to control the trajectory of the charged particle.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F</a:t>
            </a:r>
            <a:r>
              <a:rPr lang="en-US" altLang="en-US" sz="2000" baseline="-25000"/>
              <a:t>B</a:t>
            </a:r>
            <a:r>
              <a:rPr lang="en-US" altLang="en-US" sz="2000"/>
              <a:t> = F</a:t>
            </a:r>
            <a:r>
              <a:rPr lang="en-US" altLang="en-US" sz="2000" baseline="-25000"/>
              <a:t>E</a:t>
            </a:r>
          </a:p>
          <a:p>
            <a:pPr eaLnBrk="1" hangingPunct="1">
              <a:buSzPct val="70000"/>
            </a:pPr>
            <a:r>
              <a:rPr lang="en-US" altLang="en-US" sz="2000">
                <a:hlinkClick r:id="rId2"/>
              </a:rPr>
              <a:t>Velocity Selector</a:t>
            </a: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qvB = qE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4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v = E/B</a:t>
            </a:r>
          </a:p>
        </p:txBody>
      </p:sp>
      <p:sp>
        <p:nvSpPr>
          <p:cNvPr id="90136" name="AutoShape 24">
            <a:extLst>
              <a:ext uri="{FF2B5EF4-FFF2-40B4-BE49-F238E27FC236}">
                <a16:creationId xmlns:a16="http://schemas.microsoft.com/office/drawing/2014/main" id="{344C5E54-C0B2-4614-9297-6030CFC18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6276975"/>
            <a:ext cx="1384300" cy="381000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0148" name="Group 36">
            <a:extLst>
              <a:ext uri="{FF2B5EF4-FFF2-40B4-BE49-F238E27FC236}">
                <a16:creationId xmlns:a16="http://schemas.microsoft.com/office/drawing/2014/main" id="{FE1EC21C-B79C-4FCE-B6ED-520F54BB8B8D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1216025"/>
            <a:ext cx="8462963" cy="4568825"/>
            <a:chOff x="216" y="1144"/>
            <a:chExt cx="5331" cy="2878"/>
          </a:xfrm>
        </p:grpSpPr>
        <p:sp>
          <p:nvSpPr>
            <p:cNvPr id="21510" name="Text Box 22">
              <a:extLst>
                <a:ext uri="{FF2B5EF4-FFF2-40B4-BE49-F238E27FC236}">
                  <a16:creationId xmlns:a16="http://schemas.microsoft.com/office/drawing/2014/main" id="{FD434927-9BB5-4FED-AE8F-EB3840A57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684"/>
              <a:ext cx="1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B into page</a:t>
              </a:r>
            </a:p>
          </p:txBody>
        </p:sp>
        <p:grpSp>
          <p:nvGrpSpPr>
            <p:cNvPr id="21511" name="Group 35">
              <a:extLst>
                <a:ext uri="{FF2B5EF4-FFF2-40B4-BE49-F238E27FC236}">
                  <a16:creationId xmlns:a16="http://schemas.microsoft.com/office/drawing/2014/main" id="{2FBC3E56-5CAF-4EFB-B555-7F55F86C3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4" y="1144"/>
              <a:ext cx="4543" cy="2878"/>
              <a:chOff x="1004" y="1144"/>
              <a:chExt cx="4543" cy="2878"/>
            </a:xfrm>
          </p:grpSpPr>
          <p:sp>
            <p:nvSpPr>
              <p:cNvPr id="21512" name="Rectangle 2">
                <a:extLst>
                  <a:ext uri="{FF2B5EF4-FFF2-40B4-BE49-F238E27FC236}">
                    <a16:creationId xmlns:a16="http://schemas.microsoft.com/office/drawing/2014/main" id="{4C65FE31-65F6-406D-8321-94E713C1F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" y="1144"/>
                <a:ext cx="2176" cy="18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990033"/>
                    </a:solidFill>
                  </a:rPr>
                  <a:t>x      x      x      x</a:t>
                </a:r>
              </a:p>
              <a:p>
                <a:pPr algn="ctr" eaLnBrk="1" hangingPunct="1"/>
                <a:endParaRPr lang="en-US" altLang="en-US">
                  <a:solidFill>
                    <a:srgbClr val="990033"/>
                  </a:solidFill>
                </a:endParaRPr>
              </a:p>
              <a:p>
                <a:pPr algn="ctr" eaLnBrk="1" hangingPunct="1"/>
                <a:r>
                  <a:rPr lang="en-US" altLang="en-US">
                    <a:solidFill>
                      <a:srgbClr val="990033"/>
                    </a:solidFill>
                  </a:rPr>
                  <a:t>x      x      x      x</a:t>
                </a:r>
              </a:p>
              <a:p>
                <a:pPr algn="ctr" eaLnBrk="1" hangingPunct="1"/>
                <a:endParaRPr lang="en-US" altLang="en-US">
                  <a:solidFill>
                    <a:srgbClr val="990033"/>
                  </a:solidFill>
                </a:endParaRPr>
              </a:p>
              <a:p>
                <a:pPr algn="ctr" eaLnBrk="1" hangingPunct="1"/>
                <a:r>
                  <a:rPr lang="en-US" altLang="en-US">
                    <a:solidFill>
                      <a:srgbClr val="990033"/>
                    </a:solidFill>
                  </a:rPr>
                  <a:t>x      x      x      x</a:t>
                </a:r>
              </a:p>
            </p:txBody>
          </p:sp>
          <p:sp>
            <p:nvSpPr>
              <p:cNvPr id="21513" name="Rectangle 5">
                <a:extLst>
                  <a:ext uri="{FF2B5EF4-FFF2-40B4-BE49-F238E27FC236}">
                    <a16:creationId xmlns:a16="http://schemas.microsoft.com/office/drawing/2014/main" id="{B87A6BFE-A13E-439D-AFD9-55162CEC2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1240"/>
                <a:ext cx="2080" cy="16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+     +     +     +     +</a:t>
                </a:r>
              </a:p>
            </p:txBody>
          </p:sp>
          <p:sp>
            <p:nvSpPr>
              <p:cNvPr id="21514" name="Rectangle 6">
                <a:extLst>
                  <a:ext uri="{FF2B5EF4-FFF2-40B4-BE49-F238E27FC236}">
                    <a16:creationId xmlns:a16="http://schemas.microsoft.com/office/drawing/2014/main" id="{E2263DAD-E8FB-4706-9C7D-EC3CC3D6D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680"/>
                <a:ext cx="2080" cy="16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-      -      -      -      -</a:t>
                </a:r>
              </a:p>
            </p:txBody>
          </p:sp>
          <p:sp>
            <p:nvSpPr>
              <p:cNvPr id="21515" name="Line 7">
                <a:extLst>
                  <a:ext uri="{FF2B5EF4-FFF2-40B4-BE49-F238E27FC236}">
                    <a16:creationId xmlns:a16="http://schemas.microsoft.com/office/drawing/2014/main" id="{0A45D493-E9A0-4284-8293-98D10751B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1424"/>
                <a:ext cx="0" cy="12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6" name="Line 8">
                <a:extLst>
                  <a:ext uri="{FF2B5EF4-FFF2-40B4-BE49-F238E27FC236}">
                    <a16:creationId xmlns:a16="http://schemas.microsoft.com/office/drawing/2014/main" id="{96FF0995-AF70-4AD1-B447-AC40AFD7D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424"/>
                <a:ext cx="0" cy="12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7" name="Line 9">
                <a:extLst>
                  <a:ext uri="{FF2B5EF4-FFF2-40B4-BE49-F238E27FC236}">
                    <a16:creationId xmlns:a16="http://schemas.microsoft.com/office/drawing/2014/main" id="{2E238EF7-8F8B-49EE-A56A-1D0666A96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" y="1424"/>
                <a:ext cx="0" cy="12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8" name="Text Box 10">
                <a:extLst>
                  <a:ext uri="{FF2B5EF4-FFF2-40B4-BE49-F238E27FC236}">
                    <a16:creationId xmlns:a16="http://schemas.microsoft.com/office/drawing/2014/main" id="{F8313E14-47E9-4ED8-94D0-86A1FF39FA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2" y="2460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E</a:t>
                </a:r>
              </a:p>
            </p:txBody>
          </p:sp>
          <p:grpSp>
            <p:nvGrpSpPr>
              <p:cNvPr id="21519" name="Group 11">
                <a:extLst>
                  <a:ext uri="{FF2B5EF4-FFF2-40B4-BE49-F238E27FC236}">
                    <a16:creationId xmlns:a16="http://schemas.microsoft.com/office/drawing/2014/main" id="{AFBA15E7-743B-4307-A0FE-714C8C1B10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4" y="1981"/>
                <a:ext cx="681" cy="313"/>
                <a:chOff x="1236" y="3429"/>
                <a:chExt cx="681" cy="313"/>
              </a:xfrm>
            </p:grpSpPr>
            <p:sp>
              <p:nvSpPr>
                <p:cNvPr id="21538" name="Oval 12">
                  <a:extLst>
                    <a:ext uri="{FF2B5EF4-FFF2-40B4-BE49-F238E27FC236}">
                      <a16:creationId xmlns:a16="http://schemas.microsoft.com/office/drawing/2014/main" id="{21D1848F-B17C-4C18-A54F-01277E944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6" y="3429"/>
                  <a:ext cx="175" cy="166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5720" rIns="45720" anchor="ctr" anchorCtr="1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  <p:sp>
              <p:nvSpPr>
                <p:cNvPr id="21539" name="Line 13">
                  <a:extLst>
                    <a:ext uri="{FF2B5EF4-FFF2-40B4-BE49-F238E27FC236}">
                      <a16:creationId xmlns:a16="http://schemas.microsoft.com/office/drawing/2014/main" id="{435C8CE1-B1F4-4029-AF60-19144437EE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9" y="3513"/>
                  <a:ext cx="51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540" name="Text Box 14">
                  <a:extLst>
                    <a:ext uri="{FF2B5EF4-FFF2-40B4-BE49-F238E27FC236}">
                      <a16:creationId xmlns:a16="http://schemas.microsoft.com/office/drawing/2014/main" id="{3FC00417-4260-479A-B3B6-5C77869410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9" y="3454"/>
                  <a:ext cx="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v</a:t>
                  </a:r>
                </a:p>
              </p:txBody>
            </p:sp>
          </p:grpSp>
          <p:grpSp>
            <p:nvGrpSpPr>
              <p:cNvPr id="21520" name="Group 15">
                <a:extLst>
                  <a:ext uri="{FF2B5EF4-FFF2-40B4-BE49-F238E27FC236}">
                    <a16:creationId xmlns:a16="http://schemas.microsoft.com/office/drawing/2014/main" id="{4011740B-4296-464F-9653-B5427E134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0" y="1989"/>
                <a:ext cx="681" cy="313"/>
                <a:chOff x="1236" y="3429"/>
                <a:chExt cx="681" cy="313"/>
              </a:xfrm>
            </p:grpSpPr>
            <p:sp>
              <p:nvSpPr>
                <p:cNvPr id="21535" name="Oval 16">
                  <a:extLst>
                    <a:ext uri="{FF2B5EF4-FFF2-40B4-BE49-F238E27FC236}">
                      <a16:creationId xmlns:a16="http://schemas.microsoft.com/office/drawing/2014/main" id="{EBC5CEAB-DEFC-4FDB-A7EF-FD6FD5E867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6" y="3429"/>
                  <a:ext cx="175" cy="166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5720" rIns="45720" anchor="ctr" anchorCtr="1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  <p:sp>
              <p:nvSpPr>
                <p:cNvPr id="21536" name="Line 17">
                  <a:extLst>
                    <a:ext uri="{FF2B5EF4-FFF2-40B4-BE49-F238E27FC236}">
                      <a16:creationId xmlns:a16="http://schemas.microsoft.com/office/drawing/2014/main" id="{BFFA3026-9F33-4907-A575-729FB4EEA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9" y="3513"/>
                  <a:ext cx="51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537" name="Text Box 18">
                  <a:extLst>
                    <a:ext uri="{FF2B5EF4-FFF2-40B4-BE49-F238E27FC236}">
                      <a16:creationId xmlns:a16="http://schemas.microsoft.com/office/drawing/2014/main" id="{A8A978CD-7E34-47C4-A941-36021FEE5A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9" y="3454"/>
                  <a:ext cx="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v</a:t>
                  </a:r>
                </a:p>
              </p:txBody>
            </p:sp>
          </p:grpSp>
          <p:sp>
            <p:nvSpPr>
              <p:cNvPr id="21521" name="Rectangle 19">
                <a:extLst>
                  <a:ext uri="{FF2B5EF4-FFF2-40B4-BE49-F238E27FC236}">
                    <a16:creationId xmlns:a16="http://schemas.microsoft.com/office/drawing/2014/main" id="{8465BEE8-48F8-4217-B32A-512A0967C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1144"/>
                <a:ext cx="168" cy="184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2" name="Text Box 20">
                <a:extLst>
                  <a:ext uri="{FF2B5EF4-FFF2-40B4-BE49-F238E27FC236}">
                    <a16:creationId xmlns:a16="http://schemas.microsoft.com/office/drawing/2014/main" id="{A6916F30-FACF-4D75-B020-2CC1A3F1AF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4" y="3388"/>
                <a:ext cx="893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Phosphor Coated Screen</a:t>
                </a:r>
              </a:p>
            </p:txBody>
          </p:sp>
          <p:sp>
            <p:nvSpPr>
              <p:cNvPr id="21523" name="Line 21">
                <a:extLst>
                  <a:ext uri="{FF2B5EF4-FFF2-40B4-BE49-F238E27FC236}">
                    <a16:creationId xmlns:a16="http://schemas.microsoft.com/office/drawing/2014/main" id="{F80DA44E-E363-4B63-8140-438E82C49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592738" flipV="1">
                <a:off x="4766" y="3058"/>
                <a:ext cx="298" cy="32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24" name="Line 23">
                <a:extLst>
                  <a:ext uri="{FF2B5EF4-FFF2-40B4-BE49-F238E27FC236}">
                    <a16:creationId xmlns:a16="http://schemas.microsoft.com/office/drawing/2014/main" id="{A2071741-EED1-4E1F-A853-86AF62074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2472"/>
                <a:ext cx="752" cy="24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1525" name="Group 25">
                <a:extLst>
                  <a:ext uri="{FF2B5EF4-FFF2-40B4-BE49-F238E27FC236}">
                    <a16:creationId xmlns:a16="http://schemas.microsoft.com/office/drawing/2014/main" id="{74666113-833C-495F-A07D-E0B6648D6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6" y="1981"/>
                <a:ext cx="681" cy="313"/>
                <a:chOff x="1236" y="3429"/>
                <a:chExt cx="681" cy="313"/>
              </a:xfrm>
            </p:grpSpPr>
            <p:sp>
              <p:nvSpPr>
                <p:cNvPr id="21532" name="Oval 26">
                  <a:extLst>
                    <a:ext uri="{FF2B5EF4-FFF2-40B4-BE49-F238E27FC236}">
                      <a16:creationId xmlns:a16="http://schemas.microsoft.com/office/drawing/2014/main" id="{27B702BC-C5D9-4C4C-B0DC-AFB669910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6" y="3429"/>
                  <a:ext cx="175" cy="166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5720" rIns="45720" anchor="ctr" anchorCtr="1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  <p:sp>
              <p:nvSpPr>
                <p:cNvPr id="21533" name="Line 27">
                  <a:extLst>
                    <a:ext uri="{FF2B5EF4-FFF2-40B4-BE49-F238E27FC236}">
                      <a16:creationId xmlns:a16="http://schemas.microsoft.com/office/drawing/2014/main" id="{B0307E9A-DC0B-4777-A7E3-709294D81F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9" y="3513"/>
                  <a:ext cx="51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534" name="Text Box 28">
                  <a:extLst>
                    <a:ext uri="{FF2B5EF4-FFF2-40B4-BE49-F238E27FC236}">
                      <a16:creationId xmlns:a16="http://schemas.microsoft.com/office/drawing/2014/main" id="{4B12D5BD-1B04-4629-AEEB-4B522B7885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9" y="3454"/>
                  <a:ext cx="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v</a:t>
                  </a:r>
                </a:p>
              </p:txBody>
            </p:sp>
          </p:grpSp>
          <p:sp>
            <p:nvSpPr>
              <p:cNvPr id="21526" name="Line 29">
                <a:extLst>
                  <a:ext uri="{FF2B5EF4-FFF2-40B4-BE49-F238E27FC236}">
                    <a16:creationId xmlns:a16="http://schemas.microsoft.com/office/drawing/2014/main" id="{A589FBAE-F393-4686-87C2-0380986D7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3" y="1742"/>
                <a:ext cx="0" cy="2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27" name="Text Box 30">
                <a:extLst>
                  <a:ext uri="{FF2B5EF4-FFF2-40B4-BE49-F238E27FC236}">
                    <a16:creationId xmlns:a16="http://schemas.microsoft.com/office/drawing/2014/main" id="{43AF5C6A-C819-4F83-9EF7-989D812FEA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9" y="2374"/>
                <a:ext cx="279" cy="2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F</a:t>
                </a:r>
                <a:r>
                  <a:rPr lang="en-US" altLang="en-US" baseline="-25000"/>
                  <a:t>B</a:t>
                </a:r>
                <a:endParaRPr lang="en-US" altLang="en-US"/>
              </a:p>
            </p:txBody>
          </p:sp>
          <p:sp>
            <p:nvSpPr>
              <p:cNvPr id="21528" name="Line 31">
                <a:extLst>
                  <a:ext uri="{FF2B5EF4-FFF2-40B4-BE49-F238E27FC236}">
                    <a16:creationId xmlns:a16="http://schemas.microsoft.com/office/drawing/2014/main" id="{195E9FCE-ED30-4488-BCB4-8CBBB8070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6" y="1424"/>
                <a:ext cx="0" cy="10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29" name="Line 32">
                <a:extLst>
                  <a:ext uri="{FF2B5EF4-FFF2-40B4-BE49-F238E27FC236}">
                    <a16:creationId xmlns:a16="http://schemas.microsoft.com/office/drawing/2014/main" id="{5D860A6B-F39D-44E9-8BD9-84898B006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6" y="1424"/>
                <a:ext cx="0" cy="12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30" name="Line 33">
                <a:extLst>
                  <a:ext uri="{FF2B5EF4-FFF2-40B4-BE49-F238E27FC236}">
                    <a16:creationId xmlns:a16="http://schemas.microsoft.com/office/drawing/2014/main" id="{531557F3-0A59-46DB-B2BA-A7E3ED526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366" y="2150"/>
                <a:ext cx="1" cy="2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31" name="Text Box 34">
                <a:extLst>
                  <a:ext uri="{FF2B5EF4-FFF2-40B4-BE49-F238E27FC236}">
                    <a16:creationId xmlns:a16="http://schemas.microsoft.com/office/drawing/2014/main" id="{3EE6038C-1AE5-4C48-9443-6A4FE933FD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4" y="1480"/>
                <a:ext cx="274" cy="2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F</a:t>
                </a:r>
                <a:r>
                  <a:rPr lang="en-US" altLang="en-US" baseline="-25000"/>
                  <a:t>E</a:t>
                </a:r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build="p"/>
      <p:bldP spid="901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745D999-EA6B-45B1-BC81-3E839D7F2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/>
              <a:t>Key Ideas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4785B5E-8A1C-4ED1-B8C2-61EEF538D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765300"/>
            <a:ext cx="8110537" cy="505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Lorentz Force is a centripetal force.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Charged particles moving perpendicular to a magnetic field will travel in a circular path.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magnetic force does not change the kinetic energy of a moving charged particle – only direction.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Solar Wind consists of Cosmic radiation (subatomic charged particles) that travel near the speed </a:t>
            </a:r>
            <a:r>
              <a:rPr lang="en-US" altLang="en-US" sz="2400"/>
              <a:t>of light.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8C57F18-6887-4A22-A4CC-26D033891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Path of a Charge in a Constant Magnetic Field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D7C43A7-8943-4213-BD08-037930838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What path will a charge take when it enters a constant magnetic field with a velocity v as shown below?</a:t>
            </a:r>
          </a:p>
        </p:txBody>
      </p:sp>
      <p:grpSp>
        <p:nvGrpSpPr>
          <p:cNvPr id="87063" name="Group 23">
            <a:extLst>
              <a:ext uri="{FF2B5EF4-FFF2-40B4-BE49-F238E27FC236}">
                <a16:creationId xmlns:a16="http://schemas.microsoft.com/office/drawing/2014/main" id="{B14CCEDB-F928-4624-99B9-AA1F09D9BF3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627313"/>
            <a:ext cx="4583113" cy="2805112"/>
            <a:chOff x="1236" y="1975"/>
            <a:chExt cx="2887" cy="1767"/>
          </a:xfrm>
        </p:grpSpPr>
        <p:grpSp>
          <p:nvGrpSpPr>
            <p:cNvPr id="15377" name="Group 22">
              <a:extLst>
                <a:ext uri="{FF2B5EF4-FFF2-40B4-BE49-F238E27FC236}">
                  <a16:creationId xmlns:a16="http://schemas.microsoft.com/office/drawing/2014/main" id="{3B8D6DA0-3EFC-4DD4-913A-CBF6A6376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1" y="1975"/>
              <a:ext cx="2222" cy="1668"/>
              <a:chOff x="1901" y="1975"/>
              <a:chExt cx="2222" cy="1668"/>
            </a:xfrm>
          </p:grpSpPr>
          <p:sp>
            <p:nvSpPr>
              <p:cNvPr id="15382" name="Rectangle 4">
                <a:extLst>
                  <a:ext uri="{FF2B5EF4-FFF2-40B4-BE49-F238E27FC236}">
                    <a16:creationId xmlns:a16="http://schemas.microsoft.com/office/drawing/2014/main" id="{24867E6A-C362-46BB-B3B9-EA874D997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1" y="2022"/>
                <a:ext cx="2222" cy="160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83" name="Text Box 5">
                <a:extLst>
                  <a:ext uri="{FF2B5EF4-FFF2-40B4-BE49-F238E27FC236}">
                    <a16:creationId xmlns:a16="http://schemas.microsoft.com/office/drawing/2014/main" id="{DD98C05E-73AC-4C32-83A6-65118707FD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2" y="1975"/>
                <a:ext cx="2017" cy="1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latin typeface="Arial" panose="020B0604020202020204" pitchFamily="34" charset="0"/>
                  </a:rPr>
                  <a:t>x     x     x     x     x     x</a:t>
                </a:r>
              </a:p>
              <a:p>
                <a:pPr eaLnBrk="1" hangingPunct="1"/>
                <a:endParaRPr lang="en-US" altLang="en-US" sz="2400">
                  <a:latin typeface="Arial" panose="020B0604020202020204" pitchFamily="34" charset="0"/>
                </a:endParaRPr>
              </a:p>
              <a:p>
                <a:pPr eaLnBrk="1" hangingPunct="1"/>
                <a:r>
                  <a:rPr lang="en-US" altLang="en-US" sz="2400">
                    <a:latin typeface="Arial" panose="020B0604020202020204" pitchFamily="34" charset="0"/>
                  </a:rPr>
                  <a:t>x     x     x     x     x     x</a:t>
                </a:r>
              </a:p>
              <a:p>
                <a:pPr eaLnBrk="1" hangingPunct="1"/>
                <a:endParaRPr lang="en-US" altLang="en-US" sz="2400">
                  <a:latin typeface="Arial" panose="020B0604020202020204" pitchFamily="34" charset="0"/>
                </a:endParaRPr>
              </a:p>
              <a:p>
                <a:pPr eaLnBrk="1" hangingPunct="1"/>
                <a:r>
                  <a:rPr lang="en-US" altLang="en-US" sz="2400">
                    <a:latin typeface="Arial" panose="020B0604020202020204" pitchFamily="34" charset="0"/>
                  </a:rPr>
                  <a:t>x     x     x     x     x     x</a:t>
                </a:r>
              </a:p>
              <a:p>
                <a:pPr eaLnBrk="1" hangingPunct="1"/>
                <a:endParaRPr lang="en-US" altLang="en-US" sz="2400">
                  <a:latin typeface="Arial" panose="020B0604020202020204" pitchFamily="34" charset="0"/>
                </a:endParaRPr>
              </a:p>
              <a:p>
                <a:pPr eaLnBrk="1" hangingPunct="1"/>
                <a:r>
                  <a:rPr lang="en-US" altLang="en-US" sz="2400">
                    <a:latin typeface="Arial" panose="020B0604020202020204" pitchFamily="34" charset="0"/>
                  </a:rPr>
                  <a:t>x     x     x     x     x     x</a:t>
                </a:r>
              </a:p>
            </p:txBody>
          </p:sp>
        </p:grpSp>
        <p:grpSp>
          <p:nvGrpSpPr>
            <p:cNvPr id="15378" name="Group 6">
              <a:extLst>
                <a:ext uri="{FF2B5EF4-FFF2-40B4-BE49-F238E27FC236}">
                  <a16:creationId xmlns:a16="http://schemas.microsoft.com/office/drawing/2014/main" id="{4193FA52-F9AB-4826-9654-82873E7FFD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6" y="3429"/>
              <a:ext cx="681" cy="313"/>
              <a:chOff x="1236" y="3429"/>
              <a:chExt cx="681" cy="313"/>
            </a:xfrm>
          </p:grpSpPr>
          <p:sp>
            <p:nvSpPr>
              <p:cNvPr id="15379" name="Oval 7">
                <a:extLst>
                  <a:ext uri="{FF2B5EF4-FFF2-40B4-BE49-F238E27FC236}">
                    <a16:creationId xmlns:a16="http://schemas.microsoft.com/office/drawing/2014/main" id="{35D98E23-9B69-4F12-A361-90A3CDB98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429"/>
                <a:ext cx="175" cy="166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5720" rIns="45720" anchor="ctr" anchorCtr="1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solidFill>
                      <a:schemeClr val="bg1"/>
                    </a:solidFill>
                  </a:rPr>
                  <a:t>+</a:t>
                </a:r>
              </a:p>
            </p:txBody>
          </p:sp>
          <p:sp>
            <p:nvSpPr>
              <p:cNvPr id="15380" name="Line 8">
                <a:extLst>
                  <a:ext uri="{FF2B5EF4-FFF2-40B4-BE49-F238E27FC236}">
                    <a16:creationId xmlns:a16="http://schemas.microsoft.com/office/drawing/2014/main" id="{5164AAA6-997D-4218-9FC1-9EA161F23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9" y="3513"/>
                <a:ext cx="5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81" name="Text Box 9">
                <a:extLst>
                  <a:ext uri="{FF2B5EF4-FFF2-40B4-BE49-F238E27FC236}">
                    <a16:creationId xmlns:a16="http://schemas.microsoft.com/office/drawing/2014/main" id="{08C6FA15-DCAF-4266-AB38-84AFAD4CF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9" y="3454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v</a:t>
                </a:r>
              </a:p>
            </p:txBody>
          </p:sp>
        </p:grpSp>
      </p:grpSp>
      <p:grpSp>
        <p:nvGrpSpPr>
          <p:cNvPr id="87050" name="Group 10">
            <a:extLst>
              <a:ext uri="{FF2B5EF4-FFF2-40B4-BE49-F238E27FC236}">
                <a16:creationId xmlns:a16="http://schemas.microsoft.com/office/drawing/2014/main" id="{241C160F-5219-4623-B7F3-9438FC40A23D}"/>
              </a:ext>
            </a:extLst>
          </p:cNvPr>
          <p:cNvGrpSpPr>
            <a:grpSpLocks/>
          </p:cNvGrpSpPr>
          <p:nvPr/>
        </p:nvGrpSpPr>
        <p:grpSpPr bwMode="auto">
          <a:xfrm>
            <a:off x="2157413" y="2933700"/>
            <a:ext cx="1973262" cy="2133600"/>
            <a:chOff x="1395" y="2168"/>
            <a:chExt cx="1243" cy="1344"/>
          </a:xfrm>
        </p:grpSpPr>
        <p:sp>
          <p:nvSpPr>
            <p:cNvPr id="15367" name="Arc 11">
              <a:extLst>
                <a:ext uri="{FF2B5EF4-FFF2-40B4-BE49-F238E27FC236}">
                  <a16:creationId xmlns:a16="http://schemas.microsoft.com/office/drawing/2014/main" id="{4C6B659E-E4A3-4EDD-8CCD-283071351E6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91" y="2168"/>
              <a:ext cx="745" cy="1344"/>
            </a:xfrm>
            <a:custGeom>
              <a:avLst/>
              <a:gdLst>
                <a:gd name="T0" fmla="*/ 25 w 22360"/>
                <a:gd name="T1" fmla="*/ 0 h 43200"/>
                <a:gd name="T2" fmla="*/ 0 w 22360"/>
                <a:gd name="T3" fmla="*/ 1344 h 43200"/>
                <a:gd name="T4" fmla="*/ 25 w 22360"/>
                <a:gd name="T5" fmla="*/ 67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0" h="43200" fill="none" extrusionOk="0">
                  <a:moveTo>
                    <a:pt x="759" y="0"/>
                  </a:moveTo>
                  <a:cubicBezTo>
                    <a:pt x="12689" y="0"/>
                    <a:pt x="22360" y="9670"/>
                    <a:pt x="22360" y="21600"/>
                  </a:cubicBezTo>
                  <a:cubicBezTo>
                    <a:pt x="22360" y="33529"/>
                    <a:pt x="12689" y="43200"/>
                    <a:pt x="760" y="43200"/>
                  </a:cubicBezTo>
                  <a:cubicBezTo>
                    <a:pt x="506" y="43200"/>
                    <a:pt x="253" y="43195"/>
                    <a:pt x="0" y="43186"/>
                  </a:cubicBezTo>
                </a:path>
                <a:path w="22360" h="43200" stroke="0" extrusionOk="0">
                  <a:moveTo>
                    <a:pt x="759" y="0"/>
                  </a:moveTo>
                  <a:cubicBezTo>
                    <a:pt x="12689" y="0"/>
                    <a:pt x="22360" y="9670"/>
                    <a:pt x="22360" y="21600"/>
                  </a:cubicBezTo>
                  <a:cubicBezTo>
                    <a:pt x="22360" y="33529"/>
                    <a:pt x="12689" y="43200"/>
                    <a:pt x="760" y="43200"/>
                  </a:cubicBezTo>
                  <a:cubicBezTo>
                    <a:pt x="506" y="43200"/>
                    <a:pt x="253" y="43195"/>
                    <a:pt x="0" y="43186"/>
                  </a:cubicBezTo>
                  <a:lnTo>
                    <a:pt x="760" y="21600"/>
                  </a:lnTo>
                  <a:lnTo>
                    <a:pt x="759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5368" name="Line 12">
              <a:extLst>
                <a:ext uri="{FF2B5EF4-FFF2-40B4-BE49-F238E27FC236}">
                  <a16:creationId xmlns:a16="http://schemas.microsoft.com/office/drawing/2014/main" id="{E627BDA6-B3F3-4773-9A0E-A5C75621CE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395" y="2168"/>
              <a:ext cx="518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69" name="Line 13">
              <a:extLst>
                <a:ext uri="{FF2B5EF4-FFF2-40B4-BE49-F238E27FC236}">
                  <a16:creationId xmlns:a16="http://schemas.microsoft.com/office/drawing/2014/main" id="{70A94330-E158-4ABD-BCBC-1F1C434231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8310844">
              <a:off x="2023" y="2239"/>
              <a:ext cx="51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0" name="Line 14">
              <a:extLst>
                <a:ext uri="{FF2B5EF4-FFF2-40B4-BE49-F238E27FC236}">
                  <a16:creationId xmlns:a16="http://schemas.microsoft.com/office/drawing/2014/main" id="{680E3B7D-1F41-4199-BE8D-71C0027224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79" y="2574"/>
              <a:ext cx="51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1" name="Line 15">
              <a:extLst>
                <a:ext uri="{FF2B5EF4-FFF2-40B4-BE49-F238E27FC236}">
                  <a16:creationId xmlns:a16="http://schemas.microsoft.com/office/drawing/2014/main" id="{760EAE43-3FDD-4AFF-A506-30434CBF2C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211681">
              <a:off x="2367" y="3059"/>
              <a:ext cx="51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2" name="Line 16">
              <a:extLst>
                <a:ext uri="{FF2B5EF4-FFF2-40B4-BE49-F238E27FC236}">
                  <a16:creationId xmlns:a16="http://schemas.microsoft.com/office/drawing/2014/main" id="{723B12DC-8E8B-425D-8076-84A3D0A53E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595370">
              <a:off x="2337" y="2826"/>
              <a:ext cx="297" cy="19"/>
            </a:xfrm>
            <a:prstGeom prst="line">
              <a:avLst/>
            </a:prstGeom>
            <a:noFill/>
            <a:ln w="25400">
              <a:solidFill>
                <a:srgbClr val="99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3" name="Line 17">
              <a:extLst>
                <a:ext uri="{FF2B5EF4-FFF2-40B4-BE49-F238E27FC236}">
                  <a16:creationId xmlns:a16="http://schemas.microsoft.com/office/drawing/2014/main" id="{20C7ABBF-3466-4D38-85F3-8B4AAD1DFD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420792">
              <a:off x="2206" y="2496"/>
              <a:ext cx="297" cy="16"/>
            </a:xfrm>
            <a:prstGeom prst="line">
              <a:avLst/>
            </a:prstGeom>
            <a:noFill/>
            <a:ln w="25400">
              <a:solidFill>
                <a:srgbClr val="99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4" name="Line 18">
              <a:extLst>
                <a:ext uri="{FF2B5EF4-FFF2-40B4-BE49-F238E27FC236}">
                  <a16:creationId xmlns:a16="http://schemas.microsoft.com/office/drawing/2014/main" id="{4C846A4D-0D52-4C69-AE19-79E355C48A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209971">
              <a:off x="1792" y="2319"/>
              <a:ext cx="297" cy="16"/>
            </a:xfrm>
            <a:prstGeom prst="line">
              <a:avLst/>
            </a:prstGeom>
            <a:noFill/>
            <a:ln w="25400">
              <a:solidFill>
                <a:srgbClr val="99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5" name="Line 19">
              <a:extLst>
                <a:ext uri="{FF2B5EF4-FFF2-40B4-BE49-F238E27FC236}">
                  <a16:creationId xmlns:a16="http://schemas.microsoft.com/office/drawing/2014/main" id="{3B833D1D-9BB0-425A-8857-1726097B0E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8588870">
              <a:off x="2209" y="3165"/>
              <a:ext cx="297" cy="16"/>
            </a:xfrm>
            <a:prstGeom prst="line">
              <a:avLst/>
            </a:prstGeom>
            <a:noFill/>
            <a:ln w="25400">
              <a:solidFill>
                <a:srgbClr val="99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6" name="Line 20">
              <a:extLst>
                <a:ext uri="{FF2B5EF4-FFF2-40B4-BE49-F238E27FC236}">
                  <a16:creationId xmlns:a16="http://schemas.microsoft.com/office/drawing/2014/main" id="{0628FA65-B975-41A7-BC7E-DC4B1026C3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590027">
              <a:off x="1792" y="3354"/>
              <a:ext cx="297" cy="16"/>
            </a:xfrm>
            <a:prstGeom prst="line">
              <a:avLst/>
            </a:prstGeom>
            <a:noFill/>
            <a:ln w="25400">
              <a:solidFill>
                <a:srgbClr val="99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7061" name="Text Box 21">
            <a:extLst>
              <a:ext uri="{FF2B5EF4-FFF2-40B4-BE49-F238E27FC236}">
                <a16:creationId xmlns:a16="http://schemas.microsoft.com/office/drawing/2014/main" id="{7C2A787F-29F3-4219-A676-1FECDAC15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487988"/>
            <a:ext cx="805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hlink"/>
                </a:solidFill>
              </a:rPr>
              <a:t>Since the force is always perpendicular to the v and B, the particle will travel in a circle</a:t>
            </a:r>
          </a:p>
          <a:p>
            <a:pPr eaLnBrk="1" hangingPunct="1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hlink"/>
                </a:solidFill>
              </a:rPr>
              <a:t>Hence, the force is a centripetal force.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1288A767-FA5B-4666-9F78-77C07D6D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217" y="3739270"/>
            <a:ext cx="475192" cy="461963"/>
          </a:xfrm>
          <a:prstGeom prst="rect">
            <a:avLst/>
          </a:prstGeom>
          <a:solidFill>
            <a:srgbClr val="F5F9D3"/>
          </a:solidFill>
          <a:ln>
            <a:solidFill>
              <a:srgbClr val="990033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F</a:t>
            </a:r>
            <a:r>
              <a:rPr lang="en-US" altLang="en-US" sz="2400" baseline="-25000" dirty="0"/>
              <a:t>c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C1E44EA-AC68-4B98-82EE-FCA6E62BB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Radius of Circular Path</a:t>
            </a:r>
          </a:p>
        </p:txBody>
      </p:sp>
      <p:grpSp>
        <p:nvGrpSpPr>
          <p:cNvPr id="88091" name="Group 27">
            <a:extLst>
              <a:ext uri="{FF2B5EF4-FFF2-40B4-BE49-F238E27FC236}">
                <a16:creationId xmlns:a16="http://schemas.microsoft.com/office/drawing/2014/main" id="{D3340415-535F-4A91-8825-D23EF88781A2}"/>
              </a:ext>
            </a:extLst>
          </p:cNvPr>
          <p:cNvGrpSpPr>
            <a:grpSpLocks/>
          </p:cNvGrpSpPr>
          <p:nvPr/>
        </p:nvGrpSpPr>
        <p:grpSpPr bwMode="auto">
          <a:xfrm>
            <a:off x="5608638" y="1890713"/>
            <a:ext cx="3349625" cy="2647950"/>
            <a:chOff x="3533" y="1191"/>
            <a:chExt cx="2110" cy="1668"/>
          </a:xfrm>
        </p:grpSpPr>
        <p:sp>
          <p:nvSpPr>
            <p:cNvPr id="16413" name="Rectangle 3">
              <a:extLst>
                <a:ext uri="{FF2B5EF4-FFF2-40B4-BE49-F238E27FC236}">
                  <a16:creationId xmlns:a16="http://schemas.microsoft.com/office/drawing/2014/main" id="{2665CD74-92A6-4DB2-B0C6-9F85911F5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1238"/>
              <a:ext cx="2110" cy="16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4" name="Text Box 4">
              <a:extLst>
                <a:ext uri="{FF2B5EF4-FFF2-40B4-BE49-F238E27FC236}">
                  <a16:creationId xmlns:a16="http://schemas.microsoft.com/office/drawing/2014/main" id="{AD8E54C7-AAC1-427F-9D66-7C1F9E9E3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" y="1191"/>
              <a:ext cx="2017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Arial" panose="020B0604020202020204" pitchFamily="34" charset="0"/>
                </a:rPr>
                <a:t>x     x     x     x     x     x</a:t>
              </a:r>
            </a:p>
            <a:p>
              <a:pPr eaLnBrk="1" hangingPunct="1"/>
              <a:endParaRPr lang="en-US" altLang="en-US" sz="2400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400">
                  <a:latin typeface="Arial" panose="020B0604020202020204" pitchFamily="34" charset="0"/>
                </a:rPr>
                <a:t>x     x     x     x     x     x</a:t>
              </a:r>
            </a:p>
            <a:p>
              <a:pPr eaLnBrk="1" hangingPunct="1"/>
              <a:endParaRPr lang="en-US" altLang="en-US" sz="2400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400">
                  <a:latin typeface="Arial" panose="020B0604020202020204" pitchFamily="34" charset="0"/>
                </a:rPr>
                <a:t>x     x     x     x     x     x</a:t>
              </a:r>
            </a:p>
            <a:p>
              <a:pPr eaLnBrk="1" hangingPunct="1"/>
              <a:endParaRPr lang="en-US" altLang="en-US" sz="2400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400">
                  <a:latin typeface="Arial" panose="020B0604020202020204" pitchFamily="34" charset="0"/>
                </a:rPr>
                <a:t>x     x     x     x     x     x</a:t>
              </a:r>
            </a:p>
          </p:txBody>
        </p:sp>
      </p:grpSp>
      <p:sp>
        <p:nvSpPr>
          <p:cNvPr id="16388" name="Text Box 20">
            <a:extLst>
              <a:ext uri="{FF2B5EF4-FFF2-40B4-BE49-F238E27FC236}">
                <a16:creationId xmlns:a16="http://schemas.microsoft.com/office/drawing/2014/main" id="{7B092A0C-96E5-48C4-B9B8-E6A03481E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898650"/>
            <a:ext cx="3819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What is the radius of the circular path?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85" name="Text Box 21">
                <a:extLst>
                  <a:ext uri="{FF2B5EF4-FFF2-40B4-BE49-F238E27FC236}">
                    <a16:creationId xmlns:a16="http://schemas.microsoft.com/office/drawing/2014/main" id="{0A077896-A85A-40C9-8450-E31708F05D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825" y="2851150"/>
                <a:ext cx="4922758" cy="3061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/>
                  <a:t>Lorentz Force: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𝑞𝑣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en-US" sz="2400" dirty="0"/>
              </a:p>
              <a:p>
                <a:pPr eaLnBrk="1" hangingPunct="1"/>
                <a:endParaRPr lang="en-US" altLang="en-US" sz="2400" dirty="0"/>
              </a:p>
              <a:p>
                <a:pPr eaLnBrk="1" hangingPunct="1"/>
                <a:r>
                  <a:rPr lang="en-US" altLang="en-US" sz="2400" dirty="0"/>
                  <a:t>Centripetal Acc: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2400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altLang="en-US" sz="2400" dirty="0"/>
              </a:p>
              <a:p>
                <a:pPr eaLnBrk="1" hangingPunct="1"/>
                <a:endParaRPr lang="en-US" altLang="en-US" sz="2400" dirty="0"/>
              </a:p>
              <a:p>
                <a:pPr eaLnBrk="1" hangingPunct="1"/>
                <a:r>
                  <a:rPr lang="en-US" altLang="en-US" sz="2400" dirty="0"/>
                  <a:t>Newton’s Second Law: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𝑚𝑎𝑐</m:t>
                    </m:r>
                  </m:oMath>
                </a14:m>
                <a:endParaRPr lang="en-US" altLang="en-US" sz="2400" dirty="0"/>
              </a:p>
              <a:p>
                <a:pPr eaLnBrk="1" hangingPunct="1"/>
                <a:endParaRPr lang="en-US" altLang="en-US" sz="2400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𝑞𝑣𝐵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𝑚𝑣</m:t>
                          </m:r>
                          <m:r>
                            <a:rPr lang="en-US" altLang="en-US" sz="2400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88085" name="Text Box 21">
                <a:extLst>
                  <a:ext uri="{FF2B5EF4-FFF2-40B4-BE49-F238E27FC236}">
                    <a16:creationId xmlns:a16="http://schemas.microsoft.com/office/drawing/2014/main" id="{0A077896-A85A-40C9-8450-E31708F05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825" y="2851150"/>
                <a:ext cx="4922758" cy="3061992"/>
              </a:xfrm>
              <a:prstGeom prst="rect">
                <a:avLst/>
              </a:prstGeom>
              <a:blipFill>
                <a:blip r:embed="rId2"/>
                <a:stretch>
                  <a:fillRect l="-1983" t="-17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094" name="Group 30">
            <a:extLst>
              <a:ext uri="{FF2B5EF4-FFF2-40B4-BE49-F238E27FC236}">
                <a16:creationId xmlns:a16="http://schemas.microsoft.com/office/drawing/2014/main" id="{893AAF01-D49C-454A-B755-9637982EBA39}"/>
              </a:ext>
            </a:extLst>
          </p:cNvPr>
          <p:cNvGrpSpPr>
            <a:grpSpLocks/>
          </p:cNvGrpSpPr>
          <p:nvPr/>
        </p:nvGrpSpPr>
        <p:grpSpPr bwMode="auto">
          <a:xfrm>
            <a:off x="6399213" y="3373438"/>
            <a:ext cx="2552700" cy="2225675"/>
            <a:chOff x="4031" y="2125"/>
            <a:chExt cx="1608" cy="1402"/>
          </a:xfrm>
        </p:grpSpPr>
        <p:sp>
          <p:nvSpPr>
            <p:cNvPr id="16398" name="Text Box 5">
              <a:extLst>
                <a:ext uri="{FF2B5EF4-FFF2-40B4-BE49-F238E27FC236}">
                  <a16:creationId xmlns:a16="http://schemas.microsoft.com/office/drawing/2014/main" id="{DD54C9A5-7C10-4680-B699-1DAE025CF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9" y="3022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v</a:t>
              </a:r>
            </a:p>
          </p:txBody>
        </p:sp>
        <p:grpSp>
          <p:nvGrpSpPr>
            <p:cNvPr id="16399" name="Group 6">
              <a:extLst>
                <a:ext uri="{FF2B5EF4-FFF2-40B4-BE49-F238E27FC236}">
                  <a16:creationId xmlns:a16="http://schemas.microsoft.com/office/drawing/2014/main" id="{896B11D3-8CCD-45C9-82FA-1FB19D99CF7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044" y="2112"/>
              <a:ext cx="1402" cy="1427"/>
              <a:chOff x="2868" y="1384"/>
              <a:chExt cx="1402" cy="1427"/>
            </a:xfrm>
          </p:grpSpPr>
          <p:sp>
            <p:nvSpPr>
              <p:cNvPr id="16400" name="Oval 7">
                <a:extLst>
                  <a:ext uri="{FF2B5EF4-FFF2-40B4-BE49-F238E27FC236}">
                    <a16:creationId xmlns:a16="http://schemas.microsoft.com/office/drawing/2014/main" id="{CC9416B4-4894-4BB1-B5A2-2B996FF54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8" y="2645"/>
                <a:ext cx="175" cy="166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5720" rIns="45720" anchor="ctr" anchorCtr="1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solidFill>
                      <a:schemeClr val="bg1"/>
                    </a:solidFill>
                  </a:rPr>
                  <a:t>+</a:t>
                </a:r>
              </a:p>
            </p:txBody>
          </p:sp>
          <p:sp>
            <p:nvSpPr>
              <p:cNvPr id="16401" name="Line 8">
                <a:extLst>
                  <a:ext uri="{FF2B5EF4-FFF2-40B4-BE49-F238E27FC236}">
                    <a16:creationId xmlns:a16="http://schemas.microsoft.com/office/drawing/2014/main" id="{FCE71E33-A333-40E0-A5F0-2360812C1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1" y="2729"/>
                <a:ext cx="518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6402" name="Group 9">
                <a:extLst>
                  <a:ext uri="{FF2B5EF4-FFF2-40B4-BE49-F238E27FC236}">
                    <a16:creationId xmlns:a16="http://schemas.microsoft.com/office/drawing/2014/main" id="{10AA51B6-2E2C-4DAA-BAE8-02C55D73A3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7" y="1384"/>
                <a:ext cx="1243" cy="1344"/>
                <a:chOff x="1395" y="2168"/>
                <a:chExt cx="1243" cy="1344"/>
              </a:xfrm>
            </p:grpSpPr>
            <p:sp>
              <p:nvSpPr>
                <p:cNvPr id="16403" name="Arc 10">
                  <a:extLst>
                    <a:ext uri="{FF2B5EF4-FFF2-40B4-BE49-F238E27FC236}">
                      <a16:creationId xmlns:a16="http://schemas.microsoft.com/office/drawing/2014/main" id="{FA842629-559C-4DE4-A338-C0DD732FC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891" y="2168"/>
                  <a:ext cx="745" cy="1344"/>
                </a:xfrm>
                <a:custGeom>
                  <a:avLst/>
                  <a:gdLst>
                    <a:gd name="T0" fmla="*/ 25 w 22360"/>
                    <a:gd name="T1" fmla="*/ 0 h 43200"/>
                    <a:gd name="T2" fmla="*/ 0 w 22360"/>
                    <a:gd name="T3" fmla="*/ 1344 h 43200"/>
                    <a:gd name="T4" fmla="*/ 25 w 22360"/>
                    <a:gd name="T5" fmla="*/ 672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0" h="43200" fill="none" extrusionOk="0">
                      <a:moveTo>
                        <a:pt x="759" y="0"/>
                      </a:moveTo>
                      <a:cubicBezTo>
                        <a:pt x="12689" y="0"/>
                        <a:pt x="22360" y="9670"/>
                        <a:pt x="22360" y="21600"/>
                      </a:cubicBezTo>
                      <a:cubicBezTo>
                        <a:pt x="22360" y="33529"/>
                        <a:pt x="12689" y="43200"/>
                        <a:pt x="760" y="43200"/>
                      </a:cubicBezTo>
                      <a:cubicBezTo>
                        <a:pt x="506" y="43200"/>
                        <a:pt x="253" y="43195"/>
                        <a:pt x="0" y="43186"/>
                      </a:cubicBezTo>
                    </a:path>
                    <a:path w="22360" h="43200" stroke="0" extrusionOk="0">
                      <a:moveTo>
                        <a:pt x="759" y="0"/>
                      </a:moveTo>
                      <a:cubicBezTo>
                        <a:pt x="12689" y="0"/>
                        <a:pt x="22360" y="9670"/>
                        <a:pt x="22360" y="21600"/>
                      </a:cubicBezTo>
                      <a:cubicBezTo>
                        <a:pt x="22360" y="33529"/>
                        <a:pt x="12689" y="43200"/>
                        <a:pt x="760" y="43200"/>
                      </a:cubicBezTo>
                      <a:cubicBezTo>
                        <a:pt x="506" y="43200"/>
                        <a:pt x="253" y="43195"/>
                        <a:pt x="0" y="43186"/>
                      </a:cubicBezTo>
                      <a:lnTo>
                        <a:pt x="760" y="21600"/>
                      </a:lnTo>
                      <a:lnTo>
                        <a:pt x="759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6404" name="Line 11">
                  <a:extLst>
                    <a:ext uri="{FF2B5EF4-FFF2-40B4-BE49-F238E27FC236}">
                      <a16:creationId xmlns:a16="http://schemas.microsoft.com/office/drawing/2014/main" id="{9AEF88D8-5F47-451A-A112-11592281FA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395" y="2168"/>
                  <a:ext cx="518" cy="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05" name="Line 12">
                  <a:extLst>
                    <a:ext uri="{FF2B5EF4-FFF2-40B4-BE49-F238E27FC236}">
                      <a16:creationId xmlns:a16="http://schemas.microsoft.com/office/drawing/2014/main" id="{DF072220-4B1A-41BB-A5B6-0F7BAF65D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8310844">
                  <a:off x="2023" y="2239"/>
                  <a:ext cx="518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06" name="Line 13">
                  <a:extLst>
                    <a:ext uri="{FF2B5EF4-FFF2-40B4-BE49-F238E27FC236}">
                      <a16:creationId xmlns:a16="http://schemas.microsoft.com/office/drawing/2014/main" id="{EA62A94B-50A0-4AFE-B772-53DBB39E7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379" y="2574"/>
                  <a:ext cx="518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07" name="Line 14">
                  <a:extLst>
                    <a:ext uri="{FF2B5EF4-FFF2-40B4-BE49-F238E27FC236}">
                      <a16:creationId xmlns:a16="http://schemas.microsoft.com/office/drawing/2014/main" id="{4EFE50B1-92DA-4158-9BF5-60E7ECF1D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3211681">
                  <a:off x="2367" y="3059"/>
                  <a:ext cx="518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08" name="Line 15">
                  <a:extLst>
                    <a:ext uri="{FF2B5EF4-FFF2-40B4-BE49-F238E27FC236}">
                      <a16:creationId xmlns:a16="http://schemas.microsoft.com/office/drawing/2014/main" id="{63982E95-09AE-4F3C-BF93-66BD6F591D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595370">
                  <a:off x="2337" y="2826"/>
                  <a:ext cx="297" cy="19"/>
                </a:xfrm>
                <a:prstGeom prst="line">
                  <a:avLst/>
                </a:prstGeom>
                <a:noFill/>
                <a:ln w="25400">
                  <a:solidFill>
                    <a:srgbClr val="990033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09" name="Line 16">
                  <a:extLst>
                    <a:ext uri="{FF2B5EF4-FFF2-40B4-BE49-F238E27FC236}">
                      <a16:creationId xmlns:a16="http://schemas.microsoft.com/office/drawing/2014/main" id="{481C93DA-E861-4449-AEC5-231B17CE76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420792">
                  <a:off x="2206" y="2496"/>
                  <a:ext cx="297" cy="16"/>
                </a:xfrm>
                <a:prstGeom prst="line">
                  <a:avLst/>
                </a:prstGeom>
                <a:noFill/>
                <a:ln w="25400">
                  <a:solidFill>
                    <a:srgbClr val="990033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10" name="Line 17">
                  <a:extLst>
                    <a:ext uri="{FF2B5EF4-FFF2-40B4-BE49-F238E27FC236}">
                      <a16:creationId xmlns:a16="http://schemas.microsoft.com/office/drawing/2014/main" id="{E3282B23-B7AA-4907-AFAF-AC9423B378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209971">
                  <a:off x="1792" y="2319"/>
                  <a:ext cx="297" cy="16"/>
                </a:xfrm>
                <a:prstGeom prst="line">
                  <a:avLst/>
                </a:prstGeom>
                <a:noFill/>
                <a:ln w="25400">
                  <a:solidFill>
                    <a:srgbClr val="990033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11" name="Line 18">
                  <a:extLst>
                    <a:ext uri="{FF2B5EF4-FFF2-40B4-BE49-F238E27FC236}">
                      <a16:creationId xmlns:a16="http://schemas.microsoft.com/office/drawing/2014/main" id="{BAB333D5-F462-4201-B6F2-A0FA48E17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8588870">
                  <a:off x="2209" y="3165"/>
                  <a:ext cx="297" cy="16"/>
                </a:xfrm>
                <a:prstGeom prst="line">
                  <a:avLst/>
                </a:prstGeom>
                <a:noFill/>
                <a:ln w="25400">
                  <a:solidFill>
                    <a:srgbClr val="990033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12" name="Line 19">
                  <a:extLst>
                    <a:ext uri="{FF2B5EF4-FFF2-40B4-BE49-F238E27FC236}">
                      <a16:creationId xmlns:a16="http://schemas.microsoft.com/office/drawing/2014/main" id="{A5E8B0A0-C743-41CC-8266-FD9FAD268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590027">
                  <a:off x="1792" y="3354"/>
                  <a:ext cx="297" cy="16"/>
                </a:xfrm>
                <a:prstGeom prst="line">
                  <a:avLst/>
                </a:prstGeom>
                <a:noFill/>
                <a:ln w="25400">
                  <a:solidFill>
                    <a:srgbClr val="990033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8095" name="Group 31">
            <a:extLst>
              <a:ext uri="{FF2B5EF4-FFF2-40B4-BE49-F238E27FC236}">
                <a16:creationId xmlns:a16="http://schemas.microsoft.com/office/drawing/2014/main" id="{4846889F-F459-4D59-9A8B-007BA127D8FB}"/>
              </a:ext>
            </a:extLst>
          </p:cNvPr>
          <p:cNvGrpSpPr>
            <a:grpSpLocks/>
          </p:cNvGrpSpPr>
          <p:nvPr/>
        </p:nvGrpSpPr>
        <p:grpSpPr bwMode="auto">
          <a:xfrm>
            <a:off x="7485063" y="4070352"/>
            <a:ext cx="588962" cy="1277938"/>
            <a:chOff x="4715" y="2564"/>
            <a:chExt cx="371" cy="805"/>
          </a:xfrm>
        </p:grpSpPr>
        <p:sp>
          <p:nvSpPr>
            <p:cNvPr id="16396" name="Text Box 22">
              <a:extLst>
                <a:ext uri="{FF2B5EF4-FFF2-40B4-BE49-F238E27FC236}">
                  <a16:creationId xmlns:a16="http://schemas.microsoft.com/office/drawing/2014/main" id="{D995D988-A6B9-435B-923B-07AC886B3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" y="3078"/>
              <a:ext cx="3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400" dirty="0"/>
                <a:t>F</a:t>
              </a:r>
              <a:r>
                <a:rPr lang="en-US" altLang="en-US" sz="2400" baseline="-25000" dirty="0"/>
                <a:t>c</a:t>
              </a:r>
              <a:endParaRPr lang="en-US" altLang="en-US" sz="2400" dirty="0"/>
            </a:p>
          </p:txBody>
        </p:sp>
        <p:sp>
          <p:nvSpPr>
            <p:cNvPr id="16397" name="Line 23">
              <a:extLst>
                <a:ext uri="{FF2B5EF4-FFF2-40B4-BE49-F238E27FC236}">
                  <a16:creationId xmlns:a16="http://schemas.microsoft.com/office/drawing/2014/main" id="{AA8D8110-D3C1-48FE-83BD-B7A1A4FA60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546445">
              <a:off x="4591" y="2774"/>
              <a:ext cx="557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8096" name="Group 32">
            <a:extLst>
              <a:ext uri="{FF2B5EF4-FFF2-40B4-BE49-F238E27FC236}">
                <a16:creationId xmlns:a16="http://schemas.microsoft.com/office/drawing/2014/main" id="{B7F76D55-7179-41C0-80F2-013E1530B33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56125"/>
            <a:ext cx="1066800" cy="457200"/>
            <a:chOff x="4032" y="2870"/>
            <a:chExt cx="672" cy="288"/>
          </a:xfrm>
        </p:grpSpPr>
        <p:sp>
          <p:nvSpPr>
            <p:cNvPr id="16394" name="Line 24">
              <a:extLst>
                <a:ext uri="{FF2B5EF4-FFF2-40B4-BE49-F238E27FC236}">
                  <a16:creationId xmlns:a16="http://schemas.microsoft.com/office/drawing/2014/main" id="{9399C5EE-AB79-447B-ADCE-9FC7585B4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2896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5" name="Text Box 25">
              <a:extLst>
                <a:ext uri="{FF2B5EF4-FFF2-40B4-BE49-F238E27FC236}">
                  <a16:creationId xmlns:a16="http://schemas.microsoft.com/office/drawing/2014/main" id="{4E71ECBB-65DD-4FB3-8196-3BF07E8F4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9" y="2870"/>
              <a:ext cx="3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4E4430-FB9A-47C8-B8C6-DC53A5F725E1}"/>
                  </a:ext>
                </a:extLst>
              </p:cNvPr>
              <p:cNvSpPr/>
              <p:nvPr/>
            </p:nvSpPr>
            <p:spPr>
              <a:xfrm>
                <a:off x="2485121" y="5980612"/>
                <a:ext cx="1332288" cy="787716"/>
              </a:xfrm>
              <a:prstGeom prst="rect">
                <a:avLst/>
              </a:prstGeom>
              <a:solidFill>
                <a:srgbClr val="F5F9D3"/>
              </a:solidFill>
              <a:ln>
                <a:solidFill>
                  <a:srgbClr val="990033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99003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sz="2400" i="1" dirty="0" smtClean="0">
                          <a:solidFill>
                            <a:srgbClr val="9900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dirty="0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 dirty="0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en-US" altLang="en-US" sz="2400" i="1" dirty="0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  <m:t>𝑞𝐵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4E4430-FB9A-47C8-B8C6-DC53A5F72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121" y="5980612"/>
                <a:ext cx="1332288" cy="787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8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8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5" grpId="0" uiExpand="1" build="p" autoUpdateAnimBg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F1EF0-E130-44EE-A738-EDDC51451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pPr eaLnBrk="1" hangingPunct="1"/>
            <a:r>
              <a:rPr lang="en-US" altLang="en-US" sz="4000"/>
              <a:t>Right Hand Rule – What is the Charge?</a:t>
            </a: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A7954BCD-95BE-4D26-9E41-AF721BE6E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1901825"/>
            <a:ext cx="38830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716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8288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860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/>
              <a:t>Particle 1: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 sz="2400"/>
              <a:t>Positive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 sz="2400"/>
              <a:t>Negative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 sz="2400"/>
              <a:t>Neutral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Particle 2: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 sz="2400"/>
              <a:t>Positive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 sz="2400"/>
              <a:t>Negative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 sz="2400"/>
              <a:t>Neutral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Particle 3: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 sz="2400"/>
              <a:t>Positive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 sz="2400"/>
              <a:t>Negative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 sz="2400"/>
              <a:t>Neutral</a:t>
            </a:r>
          </a:p>
        </p:txBody>
      </p:sp>
      <p:sp>
        <p:nvSpPr>
          <p:cNvPr id="83972" name="Oval 4">
            <a:extLst>
              <a:ext uri="{FF2B5EF4-FFF2-40B4-BE49-F238E27FC236}">
                <a16:creationId xmlns:a16="http://schemas.microsoft.com/office/drawing/2014/main" id="{DE966555-6B73-41DF-B335-31B31CF3E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2309813"/>
            <a:ext cx="2032000" cy="420687"/>
          </a:xfrm>
          <a:prstGeom prst="ellipse">
            <a:avLst/>
          </a:prstGeom>
          <a:noFill/>
          <a:ln w="3175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3" name="Oval 5">
            <a:extLst>
              <a:ext uri="{FF2B5EF4-FFF2-40B4-BE49-F238E27FC236}">
                <a16:creationId xmlns:a16="http://schemas.microsoft.com/office/drawing/2014/main" id="{829D8738-DF21-40B1-A93F-B9FF1137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25" y="5946775"/>
            <a:ext cx="2178050" cy="420688"/>
          </a:xfrm>
          <a:prstGeom prst="ellipse">
            <a:avLst/>
          </a:prstGeom>
          <a:noFill/>
          <a:ln w="3175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4" name="Oval 6">
            <a:extLst>
              <a:ext uri="{FF2B5EF4-FFF2-40B4-BE49-F238E27FC236}">
                <a16:creationId xmlns:a16="http://schemas.microsoft.com/office/drawing/2014/main" id="{4F3A70EF-09F9-4508-8BE8-F7A54991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4676775"/>
            <a:ext cx="2032000" cy="420688"/>
          </a:xfrm>
          <a:prstGeom prst="ellipse">
            <a:avLst/>
          </a:prstGeom>
          <a:noFill/>
          <a:ln w="3175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3975" name="Picture 7">
            <a:extLst>
              <a:ext uri="{FF2B5EF4-FFF2-40B4-BE49-F238E27FC236}">
                <a16:creationId xmlns:a16="http://schemas.microsoft.com/office/drawing/2014/main" id="{4E308B58-0C62-4DE8-860D-E6AACC82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2160588"/>
            <a:ext cx="3600450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2A26DB0-6ECE-4330-804C-B032A0AB4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pPr eaLnBrk="1" hangingPunct="1"/>
            <a:r>
              <a:rPr lang="en-US" altLang="en-US" sz="4000"/>
              <a:t>Right Hand Rule – What is the Direction of B</a:t>
            </a: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7271E85F-FB1D-41E9-8DB4-A6CD1C77A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1744663"/>
            <a:ext cx="7391400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716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8288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860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What is the direction of the magnetic field in each chamber?</a:t>
            </a:r>
          </a:p>
          <a:p>
            <a:pPr eaLnBrk="1" hangingPunct="1"/>
            <a:endParaRPr lang="en-US" altLang="en-US" sz="800"/>
          </a:p>
          <a:p>
            <a:pPr eaLnBrk="1" hangingPunct="1">
              <a:buFontTx/>
              <a:buAutoNum type="alphaLcPeriod"/>
            </a:pPr>
            <a:r>
              <a:rPr lang="en-US" altLang="en-US"/>
              <a:t>Up			</a:t>
            </a:r>
            <a:r>
              <a:rPr lang="en-US" altLang="en-US" u="sng"/>
              <a:t>	</a:t>
            </a:r>
            <a:endParaRPr lang="en-US" altLang="en-US"/>
          </a:p>
          <a:p>
            <a:pPr eaLnBrk="1" hangingPunct="1">
              <a:buFontTx/>
              <a:buAutoNum type="alphaLcPeriod"/>
            </a:pPr>
            <a:r>
              <a:rPr lang="en-US" altLang="en-US"/>
              <a:t>Down		</a:t>
            </a:r>
            <a:r>
              <a:rPr lang="en-US" altLang="en-US" u="sng"/>
              <a:t>	</a:t>
            </a:r>
            <a:endParaRPr lang="en-US" altLang="en-US"/>
          </a:p>
          <a:p>
            <a:pPr eaLnBrk="1" hangingPunct="1">
              <a:buFontTx/>
              <a:buAutoNum type="alphaLcPeriod"/>
            </a:pPr>
            <a:r>
              <a:rPr lang="en-US" altLang="en-US"/>
              <a:t>Left		</a:t>
            </a:r>
            <a:r>
              <a:rPr lang="en-US" altLang="en-US" u="sng"/>
              <a:t>	</a:t>
            </a:r>
            <a:endParaRPr lang="en-US" altLang="en-US"/>
          </a:p>
          <a:p>
            <a:pPr eaLnBrk="1" hangingPunct="1">
              <a:buFontTx/>
              <a:buAutoNum type="alphaLcPeriod"/>
            </a:pPr>
            <a:r>
              <a:rPr lang="en-US" altLang="en-US"/>
              <a:t>Right		</a:t>
            </a:r>
            <a:r>
              <a:rPr lang="en-US" altLang="en-US" u="sng"/>
              <a:t>	</a:t>
            </a:r>
            <a:endParaRPr lang="en-US" altLang="en-US"/>
          </a:p>
          <a:p>
            <a:pPr eaLnBrk="1" hangingPunct="1">
              <a:buFontTx/>
              <a:buAutoNum type="alphaLcPeriod"/>
            </a:pPr>
            <a:r>
              <a:rPr lang="en-US" altLang="en-US"/>
              <a:t>Into Page		</a:t>
            </a:r>
            <a:r>
              <a:rPr lang="en-US" altLang="en-US" u="sng"/>
              <a:t>	</a:t>
            </a:r>
            <a:endParaRPr lang="en-US" altLang="en-US"/>
          </a:p>
          <a:p>
            <a:pPr eaLnBrk="1" hangingPunct="1">
              <a:buFontTx/>
              <a:buAutoNum type="alphaLcPeriod"/>
            </a:pPr>
            <a:r>
              <a:rPr lang="en-US" altLang="en-US"/>
              <a:t>Out of Page	</a:t>
            </a:r>
            <a:r>
              <a:rPr lang="en-US" altLang="en-US" u="sng"/>
              <a:t>	</a:t>
            </a:r>
            <a:endParaRPr lang="en-US" altLang="en-US"/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B88D55D0-4888-4080-888C-A3FE3BD35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3708400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732BDA27-211B-4FED-AACB-F132C075E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38" y="4017963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84998" name="Text Box 6">
            <a:extLst>
              <a:ext uri="{FF2B5EF4-FFF2-40B4-BE49-F238E27FC236}">
                <a16:creationId xmlns:a16="http://schemas.microsoft.com/office/drawing/2014/main" id="{D8BDF2A4-CD31-4E19-BEEF-2F33C76B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4021138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84999" name="Text Box 7">
            <a:extLst>
              <a:ext uri="{FF2B5EF4-FFF2-40B4-BE49-F238E27FC236}">
                <a16:creationId xmlns:a16="http://schemas.microsoft.com/office/drawing/2014/main" id="{8DA59B50-E044-450B-A0EE-FBFE60CEB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3717925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85000" name="Text Box 8">
            <a:extLst>
              <a:ext uri="{FF2B5EF4-FFF2-40B4-BE49-F238E27FC236}">
                <a16:creationId xmlns:a16="http://schemas.microsoft.com/office/drawing/2014/main" id="{082819F5-6A5A-4A11-9455-488305363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4433888"/>
            <a:ext cx="4981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716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8288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86000" indent="-4572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What is the speed of the particle when it leaves chamber 4?</a:t>
            </a:r>
          </a:p>
          <a:p>
            <a:pPr eaLnBrk="1" hangingPunct="1">
              <a:buFontTx/>
              <a:buAutoNum type="alphaLcPeriod"/>
            </a:pPr>
            <a:r>
              <a:rPr lang="en-US" altLang="en-US"/>
              <a:t>v/2		b.  -v</a:t>
            </a:r>
          </a:p>
          <a:p>
            <a:pPr eaLnBrk="1" hangingPunct="1">
              <a:buFontTx/>
              <a:buAutoNum type="alphaLcPeriod" startAt="3"/>
            </a:pPr>
            <a:r>
              <a:rPr lang="en-US" altLang="en-US"/>
              <a:t>v		d.  2v</a:t>
            </a:r>
          </a:p>
        </p:txBody>
      </p:sp>
      <p:sp>
        <p:nvSpPr>
          <p:cNvPr id="85001" name="Oval 9">
            <a:extLst>
              <a:ext uri="{FF2B5EF4-FFF2-40B4-BE49-F238E27FC236}">
                <a16:creationId xmlns:a16="http://schemas.microsoft.com/office/drawing/2014/main" id="{2A36DD3A-AACC-45AE-9EEE-3245B523B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5411788"/>
            <a:ext cx="1120775" cy="333375"/>
          </a:xfrm>
          <a:prstGeom prst="ellipse">
            <a:avLst/>
          </a:prstGeom>
          <a:noFill/>
          <a:ln w="3175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2" name="Text Box 10">
            <a:extLst>
              <a:ext uri="{FF2B5EF4-FFF2-40B4-BE49-F238E27FC236}">
                <a16:creationId xmlns:a16="http://schemas.microsoft.com/office/drawing/2014/main" id="{A811CAFD-D611-4033-A604-D030DE74C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5907088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Since the magnetic force is always perpendicular to the velocity, it cannot do any work and change its KE.</a:t>
            </a:r>
          </a:p>
        </p:txBody>
      </p:sp>
      <p:pic>
        <p:nvPicPr>
          <p:cNvPr id="85003" name="Picture 11">
            <a:extLst>
              <a:ext uri="{FF2B5EF4-FFF2-40B4-BE49-F238E27FC236}">
                <a16:creationId xmlns:a16="http://schemas.microsoft.com/office/drawing/2014/main" id="{D4658C74-74B0-4338-AA2E-E950BB3B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168525"/>
            <a:ext cx="3014663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6" grpId="0" autoUpdateAnimBg="0"/>
      <p:bldP spid="84997" grpId="0" autoUpdateAnimBg="0"/>
      <p:bldP spid="84998" grpId="0" autoUpdateAnimBg="0"/>
      <p:bldP spid="84999" grpId="0" autoUpdateAnimBg="0"/>
      <p:bldP spid="85000" grpId="0" autoUpdateAnimBg="0"/>
      <p:bldP spid="85001" grpId="0" animBg="1"/>
      <p:bldP spid="8500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54DAD3F-986D-48C7-B18A-110B716E8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/>
              <a:t>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>
                <a:extLst>
                  <a:ext uri="{FF2B5EF4-FFF2-40B4-BE49-F238E27FC236}">
                    <a16:creationId xmlns:a16="http://schemas.microsoft.com/office/drawing/2014/main" id="{6C9F8EC0-735D-40B2-A057-D4526C617BE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1056" y="1934633"/>
                <a:ext cx="8110537" cy="252095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/>
                  <a:t>A particle with a charge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5.0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traveling at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7.5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en-US" sz="2400" i="1" baseline="3000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enters a uniform magnetic field perpendicular to the lines of force. The particle then began to move in a circular path 0.30 meters in diameter due to a net force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400" dirty="0"/>
                  <a:t>. What is the mass of the particle?</a:t>
                </a:r>
              </a:p>
            </p:txBody>
          </p:sp>
        </mc:Choice>
        <mc:Fallback xmlns="">
          <p:sp>
            <p:nvSpPr>
              <p:cNvPr id="17411" name="Rectangle 3">
                <a:extLst>
                  <a:ext uri="{FF2B5EF4-FFF2-40B4-BE49-F238E27FC236}">
                    <a16:creationId xmlns:a16="http://schemas.microsoft.com/office/drawing/2014/main" id="{6C9F8EC0-735D-40B2-A057-D4526C617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1056" y="1934633"/>
                <a:ext cx="8110537" cy="2520950"/>
              </a:xfrm>
              <a:blipFill>
                <a:blip r:embed="rId3"/>
                <a:stretch>
                  <a:fillRect l="-451" t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5476" name="Object 4">
            <a:extLst>
              <a:ext uri="{FF2B5EF4-FFF2-40B4-BE49-F238E27FC236}">
                <a16:creationId xmlns:a16="http://schemas.microsoft.com/office/drawing/2014/main" id="{E002852E-FF7D-46C3-A6E1-732CDF12B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499983"/>
              </p:ext>
            </p:extLst>
          </p:nvPr>
        </p:nvGraphicFramePr>
        <p:xfrm>
          <a:off x="1320799" y="4167717"/>
          <a:ext cx="71310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9100" imgH="431800" progId="Equation.3">
                  <p:embed/>
                </p:oleObj>
              </mc:Choice>
              <mc:Fallback>
                <p:oleObj name="Equation" r:id="rId4" imgW="2959100" imgH="431800" progId="Equation.3">
                  <p:embed/>
                  <p:pic>
                    <p:nvPicPr>
                      <p:cNvPr id="105476" name="Object 4">
                        <a:extLst>
                          <a:ext uri="{FF2B5EF4-FFF2-40B4-BE49-F238E27FC236}">
                            <a16:creationId xmlns:a16="http://schemas.microsoft.com/office/drawing/2014/main" id="{E002852E-FF7D-46C3-A6E1-732CDF12B6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799" y="4167717"/>
                        <a:ext cx="7131050" cy="10414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5">
            <a:extLst>
              <a:ext uri="{FF2B5EF4-FFF2-40B4-BE49-F238E27FC236}">
                <a16:creationId xmlns:a16="http://schemas.microsoft.com/office/drawing/2014/main" id="{E5438495-0780-45D5-A9E4-9D061B9D4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96831"/>
              </p:ext>
            </p:extLst>
          </p:nvPr>
        </p:nvGraphicFramePr>
        <p:xfrm>
          <a:off x="95250" y="5417079"/>
          <a:ext cx="895350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59120" imgH="444240" progId="Equation.3">
                  <p:embed/>
                </p:oleObj>
              </mc:Choice>
              <mc:Fallback>
                <p:oleObj name="Equation" r:id="rId6" imgW="3759120" imgH="444240" progId="Equation.3">
                  <p:embed/>
                  <p:pic>
                    <p:nvPicPr>
                      <p:cNvPr id="105477" name="Object 5">
                        <a:extLst>
                          <a:ext uri="{FF2B5EF4-FFF2-40B4-BE49-F238E27FC236}">
                            <a16:creationId xmlns:a16="http://schemas.microsoft.com/office/drawing/2014/main" id="{E5438495-0780-45D5-A9E4-9D061B9D48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417079"/>
                        <a:ext cx="8953500" cy="10588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5748B47-6430-4AE7-835B-F095282F8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Earth’s Magnetosphere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64590CF-AAFB-492A-9E74-BCEC8A5FF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410200"/>
            <a:ext cx="8382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Magnetic field of Earth’s atmosphere protects us from charged particles streaming from Sun (solar wind)</a:t>
            </a:r>
            <a:endParaRPr lang="en-US" altLang="en-US" sz="2400"/>
          </a:p>
        </p:txBody>
      </p:sp>
      <p:pic>
        <p:nvPicPr>
          <p:cNvPr id="99332" name="Picture 4" descr="10_11Figurea-Unanno">
            <a:extLst>
              <a:ext uri="{FF2B5EF4-FFF2-40B4-BE49-F238E27FC236}">
                <a16:creationId xmlns:a16="http://schemas.microsoft.com/office/drawing/2014/main" id="{72B2D040-BCA0-4D60-A9B3-7D70460E0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0"/>
          <a:stretch>
            <a:fillRect/>
          </a:stretch>
        </p:blipFill>
        <p:spPr bwMode="auto">
          <a:xfrm>
            <a:off x="1524000" y="1371600"/>
            <a:ext cx="60960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BD95403-4457-4509-98AA-2A85E9759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46092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Aurora Borealis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698A34C-2193-41AC-A69E-603046E51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782734"/>
            <a:ext cx="8382000" cy="7779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Charged particles can enter atmosphere at magnetic poles, causing an aurora</a:t>
            </a:r>
          </a:p>
        </p:txBody>
      </p:sp>
      <p:pic>
        <p:nvPicPr>
          <p:cNvPr id="19461" name="Picture 5" descr="IF Icon">
            <a:hlinkClick r:id="rId5" action="ppaction://hlinkfile"/>
            <a:extLst>
              <a:ext uri="{FF2B5EF4-FFF2-40B4-BE49-F238E27FC236}">
                <a16:creationId xmlns:a16="http://schemas.microsoft.com/office/drawing/2014/main" id="{F5E15F7E-D34C-40DB-8C23-BC295A9D8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83" y="5334000"/>
            <a:ext cx="1295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rora Borealis">
            <a:hlinkClick r:id="" action="ppaction://media"/>
            <a:extLst>
              <a:ext uri="{FF2B5EF4-FFF2-40B4-BE49-F238E27FC236}">
                <a16:creationId xmlns:a16="http://schemas.microsoft.com/office/drawing/2014/main" id="{287B40B6-68E3-40FC-9E89-A09BB9D394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55417" y="1853744"/>
            <a:ext cx="3433166" cy="348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5E77462-AC89-48EF-9C11-D7A172DD5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Crossed Fields in the CRT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5F3BC7C-70F9-46BB-AC4A-FED6C7DAB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How do we make a charged particle go straight if the magnetic field is going to make it go in circles?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Use a velocity selector that incorporates the use of electric and magnetic fields.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Applications for a velocity selector: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Cathode ray tubes (TV, Computer monitor)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2"/>
    </p:bld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10360</TotalTime>
  <Words>572</Words>
  <Application>Microsoft Office PowerPoint</Application>
  <PresentationFormat>On-screen Show (4:3)</PresentationFormat>
  <Paragraphs>112</Paragraphs>
  <Slides>11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Times New Roman</vt:lpstr>
      <vt:lpstr>Verdana</vt:lpstr>
      <vt:lpstr>Wingdings</vt:lpstr>
      <vt:lpstr>Bold Stripes</vt:lpstr>
      <vt:lpstr>Equation</vt:lpstr>
      <vt:lpstr>The Path of Moving Charges</vt:lpstr>
      <vt:lpstr>Path of a Charge in a Constant Magnetic Field</vt:lpstr>
      <vt:lpstr>Radius of Circular Path</vt:lpstr>
      <vt:lpstr>Right Hand Rule – What is the Charge?</vt:lpstr>
      <vt:lpstr>Right Hand Rule – What is the Direction of B</vt:lpstr>
      <vt:lpstr>Example #2</vt:lpstr>
      <vt:lpstr>Earth’s Magnetosphere</vt:lpstr>
      <vt:lpstr>Aurora Borealis</vt:lpstr>
      <vt:lpstr>Crossed Fields in the CRT</vt:lpstr>
      <vt:lpstr>Crossed Fields</vt:lpstr>
      <vt:lpstr>Key Ideas</vt:lpstr>
    </vt:vector>
  </TitlesOfParts>
  <Company>TEXACO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Potential</dc:title>
  <dc:creator>Charlie</dc:creator>
  <cp:lastModifiedBy>Charlie Ropes</cp:lastModifiedBy>
  <cp:revision>117</cp:revision>
  <dcterms:created xsi:type="dcterms:W3CDTF">2005-02-07T22:48:55Z</dcterms:created>
  <dcterms:modified xsi:type="dcterms:W3CDTF">2021-05-05T02:17:11Z</dcterms:modified>
</cp:coreProperties>
</file>